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handoutMasterIdLst>
    <p:handoutMasterId r:id="rId35"/>
  </p:handoutMasterIdLst>
  <p:sldIdLst>
    <p:sldId id="256" r:id="rId2"/>
    <p:sldId id="257" r:id="rId3"/>
    <p:sldId id="258" r:id="rId4"/>
    <p:sldId id="259" r:id="rId5"/>
    <p:sldId id="260" r:id="rId6"/>
    <p:sldId id="285" r:id="rId7"/>
    <p:sldId id="282" r:id="rId8"/>
    <p:sldId id="283" r:id="rId9"/>
    <p:sldId id="265" r:id="rId10"/>
    <p:sldId id="262" r:id="rId11"/>
    <p:sldId id="263" r:id="rId12"/>
    <p:sldId id="264" r:id="rId13"/>
    <p:sldId id="274" r:id="rId14"/>
    <p:sldId id="266" r:id="rId15"/>
    <p:sldId id="267" r:id="rId16"/>
    <p:sldId id="268" r:id="rId17"/>
    <p:sldId id="269" r:id="rId18"/>
    <p:sldId id="286" r:id="rId19"/>
    <p:sldId id="284" r:id="rId20"/>
    <p:sldId id="271" r:id="rId21"/>
    <p:sldId id="272" r:id="rId22"/>
    <p:sldId id="273" r:id="rId23"/>
    <p:sldId id="275" r:id="rId24"/>
    <p:sldId id="277" r:id="rId25"/>
    <p:sldId id="287" r:id="rId26"/>
    <p:sldId id="270" r:id="rId27"/>
    <p:sldId id="278" r:id="rId28"/>
    <p:sldId id="279" r:id="rId29"/>
    <p:sldId id="280" r:id="rId30"/>
    <p:sldId id="288" r:id="rId31"/>
    <p:sldId id="281" r:id="rId32"/>
    <p:sldId id="289" r:id="rId33"/>
    <p:sldId id="290" r:id="rId34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3" autoAdjust="0"/>
    <p:restoredTop sz="94660"/>
  </p:normalViewPr>
  <p:slideViewPr>
    <p:cSldViewPr snapToGrid="0">
      <p:cViewPr varScale="1">
        <p:scale>
          <a:sx n="92" d="100"/>
          <a:sy n="92" d="100"/>
        </p:scale>
        <p:origin x="45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7C23FD-67B6-49F7-BC77-EDAD47722BA6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772502-98CE-4C5A-8D70-DD9C55F396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50999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1/24/2020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1/24/2020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1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5701" y="1099748"/>
            <a:ext cx="8569668" cy="2951085"/>
          </a:xfrm>
        </p:spPr>
        <p:txBody>
          <a:bodyPr/>
          <a:lstStyle/>
          <a:p>
            <a:r>
              <a:rPr lang="en-GB" dirty="0" smtClean="0">
                <a:latin typeface="Letterjoin-Air8" panose="02000805000000020003" pitchFamily="50" charset="0"/>
              </a:rPr>
              <a:t>Maths Workshop </a:t>
            </a:r>
            <a:br>
              <a:rPr lang="en-GB" dirty="0" smtClean="0">
                <a:latin typeface="Letterjoin-Air8" panose="02000805000000020003" pitchFamily="50" charset="0"/>
              </a:rPr>
            </a:br>
            <a:r>
              <a:rPr lang="en-GB" dirty="0" smtClean="0">
                <a:latin typeface="Letterjoin-Air8" panose="02000805000000020003" pitchFamily="50" charset="0"/>
              </a:rPr>
              <a:t>Year 1 and 2. </a:t>
            </a:r>
            <a:endParaRPr lang="en-GB" dirty="0">
              <a:latin typeface="Letterjoin-Air8" panose="02000805000000020003" pitchFamily="50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2400" dirty="0" smtClean="0">
                <a:latin typeface="Letterjoin-Air8" panose="02000805000000020003" pitchFamily="50" charset="0"/>
              </a:rPr>
              <a:t>Friday 24</a:t>
            </a:r>
            <a:r>
              <a:rPr lang="en-GB" sz="2400" baseline="30000" dirty="0" smtClean="0">
                <a:latin typeface="Letterjoin-Air8" panose="02000805000000020003" pitchFamily="50" charset="0"/>
              </a:rPr>
              <a:t>th</a:t>
            </a:r>
            <a:r>
              <a:rPr lang="en-GB" sz="2400" dirty="0" smtClean="0">
                <a:latin typeface="Letterjoin-Air8" panose="02000805000000020003" pitchFamily="50" charset="0"/>
              </a:rPr>
              <a:t> January 2020</a:t>
            </a:r>
            <a:r>
              <a:rPr lang="en-GB" sz="2400" dirty="0" smtClean="0"/>
              <a:t>. </a:t>
            </a:r>
            <a:endParaRPr lang="en-GB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294" y="4972376"/>
            <a:ext cx="2190750" cy="14192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4227" y="4797022"/>
            <a:ext cx="1719002" cy="1769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05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7669" y="229590"/>
            <a:ext cx="8596668" cy="1320800"/>
          </a:xfrm>
        </p:spPr>
        <p:txBody>
          <a:bodyPr>
            <a:normAutofit/>
          </a:bodyPr>
          <a:lstStyle/>
          <a:p>
            <a:r>
              <a:rPr lang="en-US" sz="8000" dirty="0" smtClean="0">
                <a:latin typeface="Letterjoin-Air8" panose="02000805000000020003" pitchFamily="50" charset="0"/>
              </a:rPr>
              <a:t>Welcome…</a:t>
            </a:r>
            <a:endParaRPr lang="en-GB" sz="8000" dirty="0">
              <a:latin typeface="Letterjoin-Air8" panose="02000805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3574" y="2125684"/>
            <a:ext cx="10924858" cy="231568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200" dirty="0" smtClean="0">
                <a:latin typeface="Letterjoin-Air8" panose="02000805000000020003" pitchFamily="50" charset="0"/>
              </a:rPr>
              <a:t>Thank </a:t>
            </a:r>
            <a:r>
              <a:rPr lang="en-GB" sz="3200" dirty="0">
                <a:latin typeface="Letterjoin-Air8" panose="02000805000000020003" pitchFamily="50" charset="0"/>
              </a:rPr>
              <a:t>you for </a:t>
            </a:r>
            <a:r>
              <a:rPr lang="en-GB" sz="3200" dirty="0" smtClean="0">
                <a:latin typeface="Letterjoin-Air8" panose="02000805000000020003" pitchFamily="50" charset="0"/>
              </a:rPr>
              <a:t>taking the time to come this morning.  </a:t>
            </a:r>
          </a:p>
          <a:p>
            <a:pPr marL="0" indent="0">
              <a:buNone/>
            </a:pPr>
            <a:endParaRPr lang="en-GB" sz="3200" dirty="0">
              <a:latin typeface="Letterjoin-Air8" panose="02000805000000020003" pitchFamily="50" charset="0"/>
            </a:endParaRPr>
          </a:p>
          <a:p>
            <a:pPr marL="0" indent="0">
              <a:buNone/>
            </a:pPr>
            <a:r>
              <a:rPr lang="en-GB" sz="3200" dirty="0">
                <a:latin typeface="Letterjoin-Air8" panose="02000805000000020003" pitchFamily="50" charset="0"/>
              </a:rPr>
              <a:t>W</a:t>
            </a:r>
            <a:r>
              <a:rPr lang="en-GB" sz="3200" dirty="0" smtClean="0">
                <a:latin typeface="Letterjoin-Air8" panose="02000805000000020003" pitchFamily="50" charset="0"/>
              </a:rPr>
              <a:t>e </a:t>
            </a:r>
            <a:r>
              <a:rPr lang="en-GB" sz="3200" dirty="0">
                <a:latin typeface="Letterjoin-Air8" panose="02000805000000020003" pitchFamily="50" charset="0"/>
              </a:rPr>
              <a:t>hope you found it </a:t>
            </a:r>
            <a:r>
              <a:rPr lang="en-GB" sz="3200" dirty="0" smtClean="0">
                <a:latin typeface="Letterjoin-Air8" panose="02000805000000020003" pitchFamily="50" charset="0"/>
              </a:rPr>
              <a:t>interesting and useful watching </a:t>
            </a:r>
            <a:r>
              <a:rPr lang="en-GB" sz="3200" dirty="0">
                <a:latin typeface="Letterjoin-Air8" panose="02000805000000020003" pitchFamily="50" charset="0"/>
              </a:rPr>
              <a:t>your child in part of </a:t>
            </a:r>
            <a:r>
              <a:rPr lang="en-GB" sz="3200" dirty="0" smtClean="0">
                <a:latin typeface="Letterjoin-Air8" panose="02000805000000020003" pitchFamily="50" charset="0"/>
              </a:rPr>
              <a:t>their Maths lesson. </a:t>
            </a:r>
            <a:endParaRPr lang="en-GB" sz="3200" dirty="0">
              <a:latin typeface="Letterjoin-Air8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979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923" y="609600"/>
            <a:ext cx="10258396" cy="1320800"/>
          </a:xfrm>
        </p:spPr>
        <p:txBody>
          <a:bodyPr>
            <a:normAutofit/>
          </a:bodyPr>
          <a:lstStyle/>
          <a:p>
            <a:pPr algn="ctr"/>
            <a:r>
              <a:rPr lang="en-GB" sz="4000" dirty="0" smtClean="0">
                <a:latin typeface="Letterjoin-Air8" panose="02000805000000020003" pitchFamily="50" charset="0"/>
              </a:rPr>
              <a:t>What we aim to cover this morning. </a:t>
            </a:r>
            <a:endParaRPr lang="en-GB" sz="4000" dirty="0">
              <a:latin typeface="Letterjoin-Air8" panose="02000805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922" y="2074091"/>
            <a:ext cx="11642353" cy="4190785"/>
          </a:xfrm>
        </p:spPr>
        <p:txBody>
          <a:bodyPr/>
          <a:lstStyle/>
          <a:p>
            <a:r>
              <a:rPr lang="en-GB" sz="2000" dirty="0" smtClean="0">
                <a:latin typeface="Letterjoin-Air8" panose="02000805000000020003" pitchFamily="50" charset="0"/>
              </a:rPr>
              <a:t>Sharing the Maths curriculum for Year 1 and 2. </a:t>
            </a:r>
            <a:br>
              <a:rPr lang="en-GB" sz="2000" dirty="0" smtClean="0">
                <a:latin typeface="Letterjoin-Air8" panose="02000805000000020003" pitchFamily="50" charset="0"/>
              </a:rPr>
            </a:br>
            <a:endParaRPr lang="en-GB" sz="2000" dirty="0" smtClean="0">
              <a:latin typeface="Letterjoin-Air8" panose="02000805000000020003" pitchFamily="50" charset="0"/>
            </a:endParaRPr>
          </a:p>
          <a:p>
            <a:r>
              <a:rPr lang="en-GB" sz="2000" dirty="0" smtClean="0">
                <a:latin typeface="Letterjoin-Air8" panose="02000805000000020003" pitchFamily="50" charset="0"/>
              </a:rPr>
              <a:t>Looking at the main four key operations- </a:t>
            </a:r>
            <a:br>
              <a:rPr lang="en-GB" sz="2000" dirty="0" smtClean="0">
                <a:latin typeface="Letterjoin-Air8" panose="02000805000000020003" pitchFamily="50" charset="0"/>
              </a:rPr>
            </a:br>
            <a:r>
              <a:rPr lang="en-GB" sz="2000" dirty="0" smtClean="0">
                <a:latin typeface="Letterjoin-Air8" panose="02000805000000020003" pitchFamily="50" charset="0"/>
              </a:rPr>
              <a:t>Addition, Subtraction, Multiplication and Division. </a:t>
            </a:r>
            <a:br>
              <a:rPr lang="en-GB" sz="2000" dirty="0" smtClean="0">
                <a:latin typeface="Letterjoin-Air8" panose="02000805000000020003" pitchFamily="50" charset="0"/>
              </a:rPr>
            </a:br>
            <a:endParaRPr lang="en-GB" sz="2000" dirty="0" smtClean="0">
              <a:latin typeface="Letterjoin-Air8" panose="02000805000000020003" pitchFamily="50" charset="0"/>
            </a:endParaRPr>
          </a:p>
          <a:p>
            <a:r>
              <a:rPr lang="en-GB" sz="2000" dirty="0" smtClean="0">
                <a:latin typeface="Letterjoin-Air8" panose="02000805000000020003" pitchFamily="50" charset="0"/>
              </a:rPr>
              <a:t>Looking at strategies we use in school to teach the children. </a:t>
            </a:r>
            <a:br>
              <a:rPr lang="en-GB" sz="2000" dirty="0" smtClean="0">
                <a:latin typeface="Letterjoin-Air8" panose="02000805000000020003" pitchFamily="50" charset="0"/>
              </a:rPr>
            </a:br>
            <a:endParaRPr lang="en-GB" sz="2000" dirty="0" smtClean="0">
              <a:latin typeface="Letterjoin-Air8" panose="02000805000000020003" pitchFamily="50" charset="0"/>
            </a:endParaRPr>
          </a:p>
          <a:p>
            <a:r>
              <a:rPr lang="en-GB" sz="2000" dirty="0" smtClean="0">
                <a:latin typeface="Letterjoin-Air8" panose="02000805000000020003" pitchFamily="50" charset="0"/>
              </a:rPr>
              <a:t>Sharing different ways you can help to support your child at home.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8317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8570" y="236150"/>
            <a:ext cx="10769516" cy="1320800"/>
          </a:xfrm>
        </p:spPr>
        <p:txBody>
          <a:bodyPr>
            <a:normAutofit fontScale="90000"/>
          </a:bodyPr>
          <a:lstStyle/>
          <a:p>
            <a:r>
              <a:rPr lang="en-GB" sz="6000" dirty="0" smtClean="0">
                <a:solidFill>
                  <a:srgbClr val="7030A0"/>
                </a:solidFill>
                <a:latin typeface="Letterjoin-Air8" panose="02000805000000020003" pitchFamily="50" charset="0"/>
              </a:rPr>
              <a:t>Place Value- Number.</a:t>
            </a:r>
            <a:endParaRPr lang="en-GB" sz="6000" dirty="0">
              <a:solidFill>
                <a:srgbClr val="7030A0"/>
              </a:solidFill>
              <a:latin typeface="Letterjoin-Air8" panose="02000805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8570" y="1460665"/>
            <a:ext cx="11713276" cy="5510151"/>
          </a:xfrm>
        </p:spPr>
        <p:txBody>
          <a:bodyPr>
            <a:normAutofit fontScale="40000" lnSpcReduction="20000"/>
          </a:bodyPr>
          <a:lstStyle/>
          <a:p>
            <a:r>
              <a:rPr lang="en-GB" sz="6000" b="1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Counting, reading and writing numbers to 100.  </a:t>
            </a:r>
          </a:p>
          <a:p>
            <a:pPr marL="0" indent="0">
              <a:buNone/>
            </a:pPr>
            <a:r>
              <a:rPr lang="en-GB" sz="38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Counting forwards and backwards. </a:t>
            </a:r>
          </a:p>
          <a:p>
            <a:pPr marL="0" indent="0">
              <a:buNone/>
            </a:pPr>
            <a:r>
              <a:rPr lang="en-GB" sz="38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Correct number formation.</a:t>
            </a:r>
            <a:endParaRPr lang="en-GB" sz="3800" dirty="0">
              <a:solidFill>
                <a:schemeClr val="tx1"/>
              </a:solidFill>
              <a:latin typeface="Letterjoin-Air8" panose="02000805000000020003" pitchFamily="50" charset="0"/>
            </a:endParaRPr>
          </a:p>
          <a:p>
            <a:pPr marL="0" indent="0">
              <a:buNone/>
            </a:pPr>
            <a:endParaRPr lang="en-GB" sz="3400" b="1" dirty="0" smtClean="0">
              <a:latin typeface="Letterjoin-Air8" panose="02000805000000020003" pitchFamily="50" charset="0"/>
            </a:endParaRPr>
          </a:p>
          <a:p>
            <a:r>
              <a:rPr lang="en-GB" sz="6200" b="1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Counting in multiples of 2, 5 and 10.</a:t>
            </a:r>
          </a:p>
          <a:p>
            <a:r>
              <a:rPr lang="en-GB" sz="6200" b="1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Counting in steps of 2, 3, 5 and 10- Year 2. </a:t>
            </a:r>
          </a:p>
          <a:p>
            <a:pPr marL="0" indent="0">
              <a:buNone/>
            </a:pPr>
            <a:r>
              <a:rPr lang="en-GB" sz="4200" dirty="0">
                <a:solidFill>
                  <a:schemeClr val="tx1"/>
                </a:solidFill>
                <a:latin typeface="Letterjoin-Air8" panose="02000805000000020003" pitchFamily="50" charset="0"/>
              </a:rPr>
              <a:t>2s- 0, 2, 4, 6, 8, ___, </a:t>
            </a:r>
            <a:endParaRPr lang="en-GB" sz="4200" dirty="0" smtClean="0">
              <a:solidFill>
                <a:schemeClr val="tx1"/>
              </a:solidFill>
              <a:latin typeface="Letterjoin-Air8" panose="02000805000000020003" pitchFamily="50" charset="0"/>
            </a:endParaRPr>
          </a:p>
          <a:p>
            <a:pPr marL="0" indent="0">
              <a:buNone/>
            </a:pPr>
            <a:r>
              <a:rPr lang="en-GB" sz="42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3s- 0, 3, 6, 9, 12, ___,</a:t>
            </a:r>
            <a:endParaRPr lang="en-GB" sz="4200" dirty="0">
              <a:solidFill>
                <a:schemeClr val="tx1"/>
              </a:solidFill>
              <a:latin typeface="Letterjoin-Air8" panose="02000805000000020003" pitchFamily="50" charset="0"/>
            </a:endParaRPr>
          </a:p>
          <a:p>
            <a:pPr marL="0" indent="0">
              <a:buNone/>
            </a:pPr>
            <a:r>
              <a:rPr lang="en-GB" sz="4200" dirty="0">
                <a:solidFill>
                  <a:schemeClr val="tx1"/>
                </a:solidFill>
                <a:latin typeface="Letterjoin-Air8" panose="02000805000000020003" pitchFamily="50" charset="0"/>
              </a:rPr>
              <a:t>5s- </a:t>
            </a:r>
            <a:r>
              <a:rPr lang="en-GB" sz="42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0, 5, 10, 15, 20, ___,</a:t>
            </a:r>
          </a:p>
          <a:p>
            <a:pPr marL="0" indent="0">
              <a:buNone/>
            </a:pPr>
            <a:r>
              <a:rPr lang="en-GB" sz="42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10s-0, 10, 20, 30, 40, ___,</a:t>
            </a:r>
            <a:endParaRPr lang="en-GB" sz="4200" dirty="0">
              <a:solidFill>
                <a:schemeClr val="tx1"/>
              </a:solidFill>
              <a:latin typeface="Letterjoin-Air8" panose="02000805000000020003" pitchFamily="50" charset="0"/>
            </a:endParaRPr>
          </a:p>
          <a:p>
            <a:pPr marL="0" indent="0">
              <a:buNone/>
            </a:pPr>
            <a:r>
              <a:rPr lang="en-GB" sz="2400" b="1" dirty="0" smtClean="0">
                <a:latin typeface="Letterjoin-Air8" panose="02000805000000020003" pitchFamily="50" charset="0"/>
              </a:rPr>
              <a:t> </a:t>
            </a:r>
          </a:p>
          <a:p>
            <a:r>
              <a:rPr lang="en-GB" sz="6000" b="1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Recognising and counting in Odd and Even numbers. </a:t>
            </a:r>
          </a:p>
          <a:p>
            <a:pPr marL="0" indent="0">
              <a:buNone/>
            </a:pPr>
            <a:r>
              <a:rPr lang="en-GB" sz="45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  Odd numbers end in: 1, 3, 5, 7, 9.</a:t>
            </a:r>
          </a:p>
          <a:p>
            <a:pPr marL="0" indent="0">
              <a:buNone/>
            </a:pPr>
            <a:r>
              <a:rPr lang="en-GB" sz="45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  Even numbers end in: 0, 2, 4, 6, 8.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5198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10542601" cy="1320800"/>
          </a:xfrm>
        </p:spPr>
        <p:txBody>
          <a:bodyPr>
            <a:normAutofit/>
          </a:bodyPr>
          <a:lstStyle/>
          <a:p>
            <a:r>
              <a:rPr lang="en-GB" sz="5400" dirty="0">
                <a:solidFill>
                  <a:srgbClr val="7030A0"/>
                </a:solidFill>
                <a:latin typeface="Letterjoin-Air8" panose="02000805000000020003" pitchFamily="50" charset="0"/>
              </a:rPr>
              <a:t>Place </a:t>
            </a:r>
            <a:r>
              <a:rPr lang="en-GB" sz="5400" dirty="0" smtClean="0">
                <a:solidFill>
                  <a:srgbClr val="7030A0"/>
                </a:solidFill>
                <a:latin typeface="Letterjoin-Air8" panose="02000805000000020003" pitchFamily="50" charset="0"/>
              </a:rPr>
              <a:t>Value- Number.</a:t>
            </a:r>
            <a:endParaRPr lang="en-GB" sz="5400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3568" y="1816445"/>
            <a:ext cx="11096367" cy="4447340"/>
          </a:xfrm>
        </p:spPr>
        <p:txBody>
          <a:bodyPr>
            <a:normAutofit fontScale="92500"/>
          </a:bodyPr>
          <a:lstStyle/>
          <a:p>
            <a:r>
              <a:rPr lang="en-GB" sz="2400" b="1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One </a:t>
            </a:r>
            <a:r>
              <a:rPr lang="en-GB" sz="2400" b="1" dirty="0">
                <a:solidFill>
                  <a:schemeClr val="tx1"/>
                </a:solidFill>
                <a:latin typeface="Letterjoin-Air8" panose="02000805000000020003" pitchFamily="50" charset="0"/>
              </a:rPr>
              <a:t>more and one </a:t>
            </a:r>
            <a:r>
              <a:rPr lang="en-GB" sz="2400" b="1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less than a given number. </a:t>
            </a:r>
          </a:p>
          <a:p>
            <a:pPr marL="0" indent="0">
              <a:buNone/>
            </a:pPr>
            <a:endParaRPr lang="en-GB" sz="2400" b="1" dirty="0">
              <a:latin typeface="Letterjoin-Air8" panose="02000805000000020003" pitchFamily="50" charset="0"/>
            </a:endParaRPr>
          </a:p>
          <a:p>
            <a:r>
              <a:rPr lang="en-GB" sz="2400" b="1" dirty="0">
                <a:solidFill>
                  <a:schemeClr val="tx1"/>
                </a:solidFill>
                <a:latin typeface="Letterjoin-Air8" panose="02000805000000020003" pitchFamily="50" charset="0"/>
              </a:rPr>
              <a:t>Recognising tens and </a:t>
            </a:r>
            <a:r>
              <a:rPr lang="en-GB" sz="2400" b="1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ones- two-digit numbers.</a:t>
            </a:r>
          </a:p>
          <a:p>
            <a:endParaRPr lang="en-GB" sz="2400" b="1" dirty="0">
              <a:latin typeface="Letterjoin-Air8" panose="02000805000000020003" pitchFamily="50" charset="0"/>
            </a:endParaRPr>
          </a:p>
          <a:p>
            <a:pPr marL="0" indent="0">
              <a:buNone/>
            </a:pPr>
            <a:r>
              <a:rPr lang="en-GB" sz="2400" b="1" dirty="0" smtClean="0">
                <a:latin typeface="Letterjoin-Air8" panose="02000805000000020003" pitchFamily="50" charset="0"/>
              </a:rPr>
              <a:t/>
            </a:r>
            <a:br>
              <a:rPr lang="en-GB" sz="2400" b="1" dirty="0" smtClean="0">
                <a:latin typeface="Letterjoin-Air8" panose="02000805000000020003" pitchFamily="50" charset="0"/>
              </a:rPr>
            </a:br>
            <a:endParaRPr lang="en-GB" sz="2400" b="1" dirty="0" smtClean="0">
              <a:latin typeface="Letterjoin-Air8" panose="02000805000000020003" pitchFamily="50" charset="0"/>
            </a:endParaRPr>
          </a:p>
          <a:p>
            <a:endParaRPr lang="en-GB" sz="2400" b="1" dirty="0">
              <a:latin typeface="Letterjoin-Air8" panose="02000805000000020003" pitchFamily="50" charset="0"/>
            </a:endParaRPr>
          </a:p>
          <a:p>
            <a:r>
              <a:rPr lang="en-GB" sz="2400" b="1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Compare and order numbers</a:t>
            </a:r>
            <a:r>
              <a:rPr lang="en-GB" sz="24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- </a:t>
            </a:r>
            <a:r>
              <a:rPr lang="en-GB" sz="2000" b="1" u="sng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22</a:t>
            </a:r>
            <a:r>
              <a:rPr lang="en-GB" sz="2000" b="1" u="sng" dirty="0">
                <a:solidFill>
                  <a:schemeClr val="tx1"/>
                </a:solidFill>
                <a:latin typeface="Letterjoin-Air8" panose="02000805000000020003" pitchFamily="50" charset="0"/>
              </a:rPr>
              <a:t>, 10, 18, 29</a:t>
            </a:r>
            <a:endParaRPr lang="en-GB" sz="2000" u="sng" dirty="0" smtClean="0">
              <a:solidFill>
                <a:schemeClr val="tx1"/>
              </a:solidFill>
              <a:latin typeface="Letterjoin-Air8" panose="02000805000000020003" pitchFamily="50" charset="0"/>
            </a:endParaRPr>
          </a:p>
          <a:p>
            <a:pPr marL="0" indent="0">
              <a:buNone/>
            </a:pPr>
            <a:r>
              <a:rPr lang="en-GB" dirty="0" smtClean="0">
                <a:latin typeface="Letterjoin-Air8" panose="02000805000000020003" pitchFamily="50" charset="0"/>
              </a:rPr>
              <a:t>     Smallest to largest- 10, 18, 22, 29. </a:t>
            </a:r>
          </a:p>
          <a:p>
            <a:pPr marL="0" indent="0">
              <a:buNone/>
            </a:pPr>
            <a:r>
              <a:rPr lang="en-GB" dirty="0" smtClean="0">
                <a:latin typeface="Letterjoin-Air8" panose="02000805000000020003" pitchFamily="50" charset="0"/>
              </a:rPr>
              <a:t>     Largest to smallest- 29, 22, 18, 10. </a:t>
            </a:r>
            <a:endParaRPr lang="en-GB" dirty="0">
              <a:latin typeface="Letterjoin-Air8" panose="02000805000000020003" pitchFamily="50" charset="0"/>
            </a:endParaRPr>
          </a:p>
          <a:p>
            <a:endParaRPr lang="en-GB" dirty="0">
              <a:latin typeface="Letterjoin-Air8" panose="020008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395" y="3352868"/>
            <a:ext cx="2438400" cy="10763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6786" y="3137245"/>
            <a:ext cx="1058882" cy="1440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96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756" y="609600"/>
            <a:ext cx="9548082" cy="1320800"/>
          </a:xfrm>
        </p:spPr>
        <p:txBody>
          <a:bodyPr>
            <a:noAutofit/>
          </a:bodyPr>
          <a:lstStyle/>
          <a:p>
            <a:r>
              <a:rPr lang="en-US" sz="4400" u="sng" dirty="0" smtClean="0">
                <a:latin typeface="Letterjoin-Air8" panose="02000805000000020003" pitchFamily="50" charset="0"/>
              </a:rPr>
              <a:t>Ways to help at home…</a:t>
            </a:r>
            <a:endParaRPr lang="en-GB" sz="4400" u="sng" dirty="0">
              <a:latin typeface="Letterjoin-Air8" panose="02000805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3756" y="1628607"/>
            <a:ext cx="9955855" cy="5044042"/>
          </a:xfrm>
        </p:spPr>
        <p:txBody>
          <a:bodyPr>
            <a:normAutofit fontScale="70000" lnSpcReduction="20000"/>
          </a:bodyPr>
          <a:lstStyle/>
          <a:p>
            <a:r>
              <a:rPr lang="en-GB" sz="2400" dirty="0">
                <a:latin typeface="Letterjoin-Air8" panose="02000805000000020003" pitchFamily="50" charset="0"/>
              </a:rPr>
              <a:t>Look for numbers in the </a:t>
            </a:r>
            <a:r>
              <a:rPr lang="en-GB" sz="2400" dirty="0" smtClean="0">
                <a:latin typeface="Letterjoin-Air8" panose="02000805000000020003" pitchFamily="50" charset="0"/>
              </a:rPr>
              <a:t>environment.</a:t>
            </a:r>
            <a:r>
              <a:rPr lang="en-GB" sz="2000" dirty="0" smtClean="0">
                <a:latin typeface="Letterjoin-Air8" panose="02000805000000020003" pitchFamily="50" charset="0"/>
              </a:rPr>
              <a:t/>
            </a:r>
            <a:br>
              <a:rPr lang="en-GB" sz="2000" dirty="0" smtClean="0">
                <a:latin typeface="Letterjoin-Air8" panose="02000805000000020003" pitchFamily="50" charset="0"/>
              </a:rPr>
            </a:br>
            <a:endParaRPr lang="en-GB" sz="2000" dirty="0" smtClean="0">
              <a:latin typeface="Letterjoin-Air8" panose="02000805000000020003" pitchFamily="50" charset="0"/>
            </a:endParaRPr>
          </a:p>
          <a:p>
            <a:r>
              <a:rPr lang="en-US" sz="2400" dirty="0" smtClean="0">
                <a:latin typeface="Letterjoin-Air8" panose="02000805000000020003" pitchFamily="50" charset="0"/>
              </a:rPr>
              <a:t>Number hunt around the house. </a:t>
            </a:r>
            <a:br>
              <a:rPr lang="en-US" sz="2400" dirty="0" smtClean="0">
                <a:latin typeface="Letterjoin-Air8" panose="02000805000000020003" pitchFamily="50" charset="0"/>
              </a:rPr>
            </a:br>
            <a:endParaRPr lang="en-US" sz="2400" dirty="0" smtClean="0">
              <a:latin typeface="Letterjoin-Air8" panose="02000805000000020003" pitchFamily="50" charset="0"/>
            </a:endParaRPr>
          </a:p>
          <a:p>
            <a:r>
              <a:rPr lang="en-US" sz="2400" dirty="0" smtClean="0">
                <a:latin typeface="Letterjoin-Air8" panose="02000805000000020003" pitchFamily="50" charset="0"/>
              </a:rPr>
              <a:t>Counting with your children- singing counting songs. </a:t>
            </a:r>
            <a:br>
              <a:rPr lang="en-US" sz="2400" dirty="0" smtClean="0">
                <a:latin typeface="Letterjoin-Air8" panose="02000805000000020003" pitchFamily="50" charset="0"/>
              </a:rPr>
            </a:br>
            <a:endParaRPr lang="en-US" sz="2400" dirty="0" smtClean="0">
              <a:latin typeface="Letterjoin-Air8" panose="02000805000000020003" pitchFamily="50" charset="0"/>
            </a:endParaRPr>
          </a:p>
          <a:p>
            <a:r>
              <a:rPr lang="en-US" sz="2400" dirty="0" smtClean="0">
                <a:latin typeface="Letterjoin-Air8" panose="02000805000000020003" pitchFamily="50" charset="0"/>
              </a:rPr>
              <a:t>Counting out objects- toys, cutlery, plates. </a:t>
            </a:r>
            <a:br>
              <a:rPr lang="en-US" sz="2400" dirty="0" smtClean="0">
                <a:latin typeface="Letterjoin-Air8" panose="02000805000000020003" pitchFamily="50" charset="0"/>
              </a:rPr>
            </a:br>
            <a:endParaRPr lang="en-US" sz="2400" dirty="0" smtClean="0">
              <a:latin typeface="Letterjoin-Air8" panose="02000805000000020003" pitchFamily="50" charset="0"/>
            </a:endParaRPr>
          </a:p>
          <a:p>
            <a:r>
              <a:rPr lang="en-US" sz="2400" dirty="0" smtClean="0">
                <a:latin typeface="Letterjoin-Air8" panose="02000805000000020003" pitchFamily="50" charset="0"/>
              </a:rPr>
              <a:t>Writing numbers on a piece of paper- can they share what they know?- one more, one less, odd, even.  </a:t>
            </a:r>
            <a:br>
              <a:rPr lang="en-US" sz="2400" dirty="0" smtClean="0">
                <a:latin typeface="Letterjoin-Air8" panose="02000805000000020003" pitchFamily="50" charset="0"/>
              </a:rPr>
            </a:br>
            <a:endParaRPr lang="en-US" sz="2400" dirty="0" smtClean="0">
              <a:latin typeface="Letterjoin-Air8" panose="02000805000000020003" pitchFamily="50" charset="0"/>
            </a:endParaRPr>
          </a:p>
          <a:p>
            <a:r>
              <a:rPr lang="en-US" sz="2400" dirty="0" smtClean="0">
                <a:latin typeface="Letterjoin-Air8" panose="02000805000000020003" pitchFamily="50" charset="0"/>
              </a:rPr>
              <a:t>On paper, write +1, -1. +10, -10. </a:t>
            </a:r>
            <a:br>
              <a:rPr lang="en-US" sz="2400" dirty="0" smtClean="0">
                <a:latin typeface="Letterjoin-Air8" panose="02000805000000020003" pitchFamily="50" charset="0"/>
              </a:rPr>
            </a:br>
            <a:endParaRPr lang="en-US" sz="2400" dirty="0" smtClean="0">
              <a:latin typeface="Letterjoin-Air8" panose="02000805000000020003" pitchFamily="50" charset="0"/>
            </a:endParaRPr>
          </a:p>
          <a:p>
            <a:r>
              <a:rPr lang="en-US" sz="2400" dirty="0" smtClean="0">
                <a:latin typeface="Letterjoin-Air8" panose="02000805000000020003" pitchFamily="50" charset="0"/>
              </a:rPr>
              <a:t>Lego- number stickers on- ordering.</a:t>
            </a:r>
            <a:br>
              <a:rPr lang="en-US" sz="2400" dirty="0" smtClean="0">
                <a:latin typeface="Letterjoin-Air8" panose="02000805000000020003" pitchFamily="50" charset="0"/>
              </a:rPr>
            </a:br>
            <a:endParaRPr lang="en-US" sz="2400" dirty="0" smtClean="0">
              <a:latin typeface="Letterjoin-Air8" panose="02000805000000020003" pitchFamily="50" charset="0"/>
            </a:endParaRPr>
          </a:p>
          <a:p>
            <a:r>
              <a:rPr lang="en-US" sz="2400" dirty="0" smtClean="0">
                <a:latin typeface="Letterjoin-Air8" panose="02000805000000020003" pitchFamily="50" charset="0"/>
              </a:rPr>
              <a:t>Playing snakes and ladders.  </a:t>
            </a:r>
            <a:br>
              <a:rPr lang="en-US" sz="2400" dirty="0" smtClean="0">
                <a:latin typeface="Letterjoin-Air8" panose="02000805000000020003" pitchFamily="50" charset="0"/>
              </a:rPr>
            </a:br>
            <a:endParaRPr lang="en-US" sz="2400" dirty="0" smtClean="0">
              <a:latin typeface="Letterjoin-Air8" panose="02000805000000020003" pitchFamily="50" charset="0"/>
            </a:endParaRPr>
          </a:p>
          <a:p>
            <a:r>
              <a:rPr lang="en-US" sz="2400" dirty="0" smtClean="0">
                <a:latin typeface="Letterjoin-Air8" panose="02000805000000020003" pitchFamily="50" charset="0"/>
              </a:rPr>
              <a:t>Odd and even paper chains. </a:t>
            </a:r>
            <a:br>
              <a:rPr lang="en-US" sz="2400" dirty="0" smtClean="0">
                <a:latin typeface="Letterjoin-Air8" panose="02000805000000020003" pitchFamily="50" charset="0"/>
              </a:rPr>
            </a:br>
            <a:endParaRPr lang="en-US" sz="2400" dirty="0" smtClean="0">
              <a:latin typeface="Letterjoin-Air8" panose="02000805000000020003" pitchFamily="50" charset="0"/>
            </a:endParaRPr>
          </a:p>
          <a:p>
            <a:endParaRPr lang="en-US" dirty="0" smtClean="0">
              <a:latin typeface="Letterjoin-Air8" panose="02000805000000020003" pitchFamily="50" charset="0"/>
            </a:endParaRPr>
          </a:p>
          <a:p>
            <a:endParaRPr lang="en-US" dirty="0" smtClean="0">
              <a:latin typeface="Letterjoin-Air8" panose="02000805000000020003" pitchFamily="50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605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6705" y="298935"/>
            <a:ext cx="9274188" cy="1320800"/>
          </a:xfrm>
        </p:spPr>
        <p:txBody>
          <a:bodyPr>
            <a:noAutofit/>
          </a:bodyPr>
          <a:lstStyle/>
          <a:p>
            <a:r>
              <a:rPr lang="en-US" sz="4800" dirty="0" smtClean="0">
                <a:solidFill>
                  <a:srgbClr val="7030A0"/>
                </a:solidFill>
                <a:latin typeface="Letterjoin-Air8" panose="02000805000000020003" pitchFamily="50" charset="0"/>
              </a:rPr>
              <a:t>National Curriculum.</a:t>
            </a:r>
            <a:endParaRPr lang="en-GB" sz="4800" dirty="0">
              <a:solidFill>
                <a:srgbClr val="7030A0"/>
              </a:solidFill>
              <a:latin typeface="Letterjoin-Air8" panose="02000805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076" y="1787238"/>
            <a:ext cx="9535445" cy="5070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b="1" u="sng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Pupils in Year 1 should be taught to: </a:t>
            </a:r>
          </a:p>
          <a:p>
            <a:r>
              <a:rPr lang="en-GB" sz="24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Read and write addition and subtraction number sentences. </a:t>
            </a:r>
            <a:br>
              <a:rPr lang="en-GB" sz="24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</a:br>
            <a:endParaRPr lang="en-GB" sz="2400" dirty="0" smtClean="0">
              <a:solidFill>
                <a:schemeClr val="tx1"/>
              </a:solidFill>
              <a:latin typeface="Letterjoin-Air8" panose="02000805000000020003" pitchFamily="50" charset="0"/>
            </a:endParaRPr>
          </a:p>
          <a:p>
            <a:r>
              <a:rPr lang="en-GB" sz="24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Use number </a:t>
            </a:r>
            <a:r>
              <a:rPr lang="en-GB" sz="2400" dirty="0">
                <a:solidFill>
                  <a:schemeClr val="tx1"/>
                </a:solidFill>
                <a:latin typeface="Letterjoin-Air8" panose="02000805000000020003" pitchFamily="50" charset="0"/>
              </a:rPr>
              <a:t>bonds </a:t>
            </a:r>
            <a:r>
              <a:rPr lang="en-GB" sz="24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up to 20. </a:t>
            </a:r>
            <a:br>
              <a:rPr lang="en-GB" sz="24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</a:br>
            <a:endParaRPr lang="en-GB" sz="2400" dirty="0">
              <a:solidFill>
                <a:schemeClr val="tx1"/>
              </a:solidFill>
              <a:latin typeface="Letterjoin-Air8" panose="02000805000000020003" pitchFamily="50" charset="0"/>
            </a:endParaRPr>
          </a:p>
          <a:p>
            <a:r>
              <a:rPr lang="en-GB" sz="2400" dirty="0">
                <a:solidFill>
                  <a:schemeClr val="tx1"/>
                </a:solidFill>
                <a:latin typeface="Letterjoin-Air8" panose="02000805000000020003" pitchFamily="50" charset="0"/>
              </a:rPr>
              <a:t>A</a:t>
            </a:r>
            <a:r>
              <a:rPr lang="en-GB" sz="24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dd </a:t>
            </a:r>
            <a:r>
              <a:rPr lang="en-GB" sz="2400" dirty="0">
                <a:solidFill>
                  <a:schemeClr val="tx1"/>
                </a:solidFill>
                <a:latin typeface="Letterjoin-Air8" panose="02000805000000020003" pitchFamily="50" charset="0"/>
              </a:rPr>
              <a:t>and subtract one-digit and two-digit numbers to 20, including </a:t>
            </a:r>
            <a:r>
              <a:rPr lang="en-GB" sz="24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zero.</a:t>
            </a:r>
            <a:br>
              <a:rPr lang="en-GB" sz="24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</a:br>
            <a:endParaRPr lang="en-GB" sz="2400" dirty="0">
              <a:solidFill>
                <a:schemeClr val="tx1"/>
              </a:solidFill>
              <a:latin typeface="Letterjoin-Air8" panose="02000805000000020003" pitchFamily="50" charset="0"/>
            </a:endParaRPr>
          </a:p>
          <a:p>
            <a:r>
              <a:rPr lang="en-GB" sz="2400" dirty="0">
                <a:solidFill>
                  <a:schemeClr val="tx1"/>
                </a:solidFill>
                <a:latin typeface="Letterjoin-Air8" panose="02000805000000020003" pitchFamily="50" charset="0"/>
              </a:rPr>
              <a:t>S</a:t>
            </a:r>
            <a:r>
              <a:rPr lang="en-GB" sz="24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olve </a:t>
            </a:r>
            <a:r>
              <a:rPr lang="en-GB" sz="2400" dirty="0">
                <a:solidFill>
                  <a:schemeClr val="tx1"/>
                </a:solidFill>
                <a:latin typeface="Letterjoin-Air8" panose="02000805000000020003" pitchFamily="50" charset="0"/>
              </a:rPr>
              <a:t>one-step </a:t>
            </a:r>
            <a:r>
              <a:rPr lang="en-GB" sz="24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problems. </a:t>
            </a:r>
            <a:endParaRPr lang="en-GB" sz="2400" dirty="0">
              <a:solidFill>
                <a:schemeClr val="tx1"/>
              </a:solidFill>
              <a:latin typeface="Letterjoin-Air8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5879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9274188" cy="1320800"/>
          </a:xfrm>
        </p:spPr>
        <p:txBody>
          <a:bodyPr>
            <a:noAutofit/>
          </a:bodyPr>
          <a:lstStyle/>
          <a:p>
            <a:r>
              <a:rPr lang="en-US" sz="4800" dirty="0" smtClean="0">
                <a:latin typeface="Letterjoin-Air8" panose="02000805000000020003" pitchFamily="50" charset="0"/>
              </a:rPr>
              <a:t>National Curriculum.</a:t>
            </a:r>
            <a:endParaRPr lang="en-GB" sz="4800" dirty="0">
              <a:latin typeface="Letterjoin-Air8" panose="02000805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6072" y="1822863"/>
            <a:ext cx="10639851" cy="438793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b="1" u="sng" dirty="0" smtClean="0">
                <a:latin typeface="Letterjoin-Air8" panose="02000805000000020003" pitchFamily="50" charset="0"/>
              </a:rPr>
              <a:t>Pupils in Year 2 should be taught to: </a:t>
            </a:r>
          </a:p>
          <a:p>
            <a:r>
              <a:rPr lang="en-GB" sz="2000" dirty="0">
                <a:latin typeface="Letterjoin-Air8" panose="02000805000000020003" pitchFamily="50" charset="0"/>
              </a:rPr>
              <a:t>S</a:t>
            </a:r>
            <a:r>
              <a:rPr lang="en-GB" sz="2000" dirty="0" smtClean="0">
                <a:latin typeface="Letterjoin-Air8" panose="02000805000000020003" pitchFamily="50" charset="0"/>
              </a:rPr>
              <a:t>olve </a:t>
            </a:r>
            <a:r>
              <a:rPr lang="en-GB" sz="2000" dirty="0">
                <a:latin typeface="Letterjoin-Air8" panose="02000805000000020003" pitchFamily="50" charset="0"/>
              </a:rPr>
              <a:t>problems with addition and </a:t>
            </a:r>
            <a:r>
              <a:rPr lang="en-GB" sz="2000" dirty="0" smtClean="0">
                <a:latin typeface="Letterjoin-Air8" panose="02000805000000020003" pitchFamily="50" charset="0"/>
              </a:rPr>
              <a:t>subtraction.</a:t>
            </a:r>
            <a:br>
              <a:rPr lang="en-GB" sz="2000" dirty="0" smtClean="0">
                <a:latin typeface="Letterjoin-Air8" panose="02000805000000020003" pitchFamily="50" charset="0"/>
              </a:rPr>
            </a:br>
            <a:endParaRPr lang="en-GB" sz="2000" dirty="0">
              <a:latin typeface="Letterjoin-Air8" panose="02000805000000020003" pitchFamily="50" charset="0"/>
            </a:endParaRPr>
          </a:p>
          <a:p>
            <a:r>
              <a:rPr lang="en-GB" sz="2000" dirty="0" smtClean="0">
                <a:latin typeface="Letterjoin-Air8" panose="02000805000000020003" pitchFamily="50" charset="0"/>
              </a:rPr>
              <a:t>Use mental </a:t>
            </a:r>
            <a:r>
              <a:rPr lang="en-GB" sz="2000" dirty="0">
                <a:latin typeface="Letterjoin-Air8" panose="02000805000000020003" pitchFamily="50" charset="0"/>
              </a:rPr>
              <a:t>and written </a:t>
            </a:r>
            <a:r>
              <a:rPr lang="en-GB" sz="2000" dirty="0" smtClean="0">
                <a:latin typeface="Letterjoin-Air8" panose="02000805000000020003" pitchFamily="50" charset="0"/>
              </a:rPr>
              <a:t>methods. </a:t>
            </a:r>
            <a:br>
              <a:rPr lang="en-GB" sz="2000" dirty="0" smtClean="0">
                <a:latin typeface="Letterjoin-Air8" panose="02000805000000020003" pitchFamily="50" charset="0"/>
              </a:rPr>
            </a:br>
            <a:endParaRPr lang="en-GB" sz="2000" dirty="0" smtClean="0">
              <a:latin typeface="Letterjoin-Air8" panose="02000805000000020003" pitchFamily="50" charset="0"/>
            </a:endParaRPr>
          </a:p>
          <a:p>
            <a:r>
              <a:rPr lang="en-GB" sz="2000" dirty="0">
                <a:latin typeface="Letterjoin-Air8" panose="02000805000000020003" pitchFamily="50" charset="0"/>
              </a:rPr>
              <a:t>U</a:t>
            </a:r>
            <a:r>
              <a:rPr lang="en-GB" sz="2000" dirty="0" smtClean="0">
                <a:latin typeface="Letterjoin-Air8" panose="02000805000000020003" pitchFamily="50" charset="0"/>
              </a:rPr>
              <a:t>se number facts to 20 and find related facts to 100. </a:t>
            </a:r>
            <a:br>
              <a:rPr lang="en-GB" sz="2000" dirty="0" smtClean="0">
                <a:latin typeface="Letterjoin-Air8" panose="02000805000000020003" pitchFamily="50" charset="0"/>
              </a:rPr>
            </a:br>
            <a:endParaRPr lang="en-GB" sz="2000" dirty="0">
              <a:latin typeface="Letterjoin-Air8" panose="02000805000000020003" pitchFamily="50" charset="0"/>
            </a:endParaRPr>
          </a:p>
          <a:p>
            <a:r>
              <a:rPr lang="en-GB" sz="2000" dirty="0">
                <a:latin typeface="Letterjoin-Air8" panose="02000805000000020003" pitchFamily="50" charset="0"/>
              </a:rPr>
              <a:t>A</a:t>
            </a:r>
            <a:r>
              <a:rPr lang="en-GB" sz="2000" dirty="0" smtClean="0">
                <a:latin typeface="Letterjoin-Air8" panose="02000805000000020003" pitchFamily="50" charset="0"/>
              </a:rPr>
              <a:t>dd </a:t>
            </a:r>
            <a:r>
              <a:rPr lang="en-GB" sz="2000" dirty="0">
                <a:latin typeface="Letterjoin-Air8" panose="02000805000000020003" pitchFamily="50" charset="0"/>
              </a:rPr>
              <a:t>and subtract numbers </a:t>
            </a:r>
            <a:r>
              <a:rPr lang="en-GB" sz="2000" dirty="0" smtClean="0">
                <a:latin typeface="Letterjoin-Air8" panose="02000805000000020003" pitchFamily="50" charset="0"/>
              </a:rPr>
              <a:t>in different ways.  </a:t>
            </a:r>
            <a:br>
              <a:rPr lang="en-GB" sz="2000" dirty="0" smtClean="0">
                <a:latin typeface="Letterjoin-Air8" panose="02000805000000020003" pitchFamily="50" charset="0"/>
              </a:rPr>
            </a:br>
            <a:endParaRPr lang="en-GB" sz="2000" dirty="0" smtClean="0">
              <a:latin typeface="Letterjoin-Air8" panose="02000805000000020003" pitchFamily="50" charset="0"/>
            </a:endParaRPr>
          </a:p>
          <a:p>
            <a:r>
              <a:rPr lang="en-GB" sz="2000" dirty="0" smtClean="0">
                <a:latin typeface="Letterjoin-Air8" panose="02000805000000020003" pitchFamily="50" charset="0"/>
              </a:rPr>
              <a:t>Use inverse relationships. E.g. addition and subtraction.  </a:t>
            </a:r>
            <a:endParaRPr lang="en-GB" sz="2000" dirty="0">
              <a:latin typeface="Letterjoin-Air8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7708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4062" y="210977"/>
            <a:ext cx="9825909" cy="1320800"/>
          </a:xfrm>
        </p:spPr>
        <p:txBody>
          <a:bodyPr>
            <a:normAutofit/>
          </a:bodyPr>
          <a:lstStyle/>
          <a:p>
            <a:r>
              <a:rPr lang="en-US" sz="6000" b="1" u="sng" dirty="0" smtClean="0">
                <a:latin typeface="Letterjoin-Air8" panose="02000805000000020003" pitchFamily="50" charset="0"/>
              </a:rPr>
              <a:t>Number bonds. </a:t>
            </a:r>
            <a:endParaRPr lang="en-GB" sz="6000" dirty="0">
              <a:solidFill>
                <a:schemeClr val="tx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913" y="1310835"/>
            <a:ext cx="4951527" cy="576262"/>
          </a:xfrm>
        </p:spPr>
        <p:txBody>
          <a:bodyPr/>
          <a:lstStyle/>
          <a:p>
            <a:r>
              <a:rPr lang="en-GB" sz="32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Part-Part whole. </a:t>
            </a:r>
            <a:endParaRPr lang="en-GB" sz="3200" dirty="0">
              <a:solidFill>
                <a:schemeClr val="tx1"/>
              </a:solidFill>
              <a:latin typeface="Letterjoin-Air8" panose="02000805000000020003" pitchFamily="50" charset="0"/>
            </a:endParaRPr>
          </a:p>
        </p:txBody>
      </p:sp>
      <p:sp>
        <p:nvSpPr>
          <p:cNvPr id="15" name="Text Placeholder 2"/>
          <p:cNvSpPr>
            <a:spLocks noGrp="1"/>
          </p:cNvSpPr>
          <p:nvPr>
            <p:ph type="body" sz="quarter" idx="3"/>
          </p:nvPr>
        </p:nvSpPr>
        <p:spPr>
          <a:xfrm>
            <a:off x="7279698" y="2331927"/>
            <a:ext cx="3797401" cy="576262"/>
          </a:xfrm>
        </p:spPr>
        <p:txBody>
          <a:bodyPr/>
          <a:lstStyle/>
          <a:p>
            <a:r>
              <a:rPr lang="en-GB" sz="44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Numicon. </a:t>
            </a:r>
            <a:endParaRPr lang="en-GB" sz="4400" dirty="0">
              <a:solidFill>
                <a:schemeClr val="tx1"/>
              </a:solidFill>
              <a:latin typeface="Letterjoin-Air8" panose="02000805000000020003" pitchFamily="50" charset="0"/>
            </a:endParaRPr>
          </a:p>
        </p:txBody>
      </p:sp>
      <p:pic>
        <p:nvPicPr>
          <p:cNvPr id="2052" name="Picture 4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615" y="1758441"/>
            <a:ext cx="2748529" cy="2120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Oval 19"/>
          <p:cNvSpPr/>
          <p:nvPr/>
        </p:nvSpPr>
        <p:spPr>
          <a:xfrm>
            <a:off x="898948" y="3000158"/>
            <a:ext cx="137855" cy="13592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26435" y="3255998"/>
            <a:ext cx="137855" cy="13592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2626193" y="3105425"/>
            <a:ext cx="137855" cy="13592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777239" y="3371485"/>
            <a:ext cx="137855" cy="13592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803752" y="3188036"/>
            <a:ext cx="137855" cy="13592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1169381" y="3097204"/>
            <a:ext cx="137855" cy="13592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1000173" y="3453231"/>
            <a:ext cx="137855" cy="13592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2503262" y="3288789"/>
            <a:ext cx="137855" cy="13592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2260756" y="3296908"/>
            <a:ext cx="137855" cy="13592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2353151" y="3027298"/>
            <a:ext cx="137855" cy="13592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5647038" y="2977978"/>
            <a:ext cx="65" cy="2769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8305" y="2911335"/>
            <a:ext cx="1890983" cy="390453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16445" y="3136082"/>
            <a:ext cx="1489803" cy="151370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00562" y="2911335"/>
            <a:ext cx="1569072" cy="236787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580844" y="3523690"/>
            <a:ext cx="6091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latin typeface="Letterjoin-Air8" panose="02000805000000020003" pitchFamily="50" charset="0"/>
              </a:rPr>
              <a:t>+</a:t>
            </a:r>
            <a:endParaRPr lang="en-GB" sz="8000" dirty="0">
              <a:latin typeface="Letterjoin-Air8" panose="02000805000000020003" pitchFamily="50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43786" y="1984859"/>
            <a:ext cx="9175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latin typeface="Letterjoin-Air8" panose="02000805000000020003" pitchFamily="50" charset="0"/>
              </a:rPr>
              <a:t>10</a:t>
            </a:r>
            <a:endParaRPr lang="en-GB" sz="5400" dirty="0">
              <a:latin typeface="Letterjoin-Air8" panose="02000805000000020003" pitchFamily="50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4629" y="4783253"/>
            <a:ext cx="2838599" cy="2029928"/>
          </a:xfrm>
          <a:prstGeom prst="rect">
            <a:avLst/>
          </a:prstGeom>
        </p:spPr>
      </p:pic>
      <p:sp>
        <p:nvSpPr>
          <p:cNvPr id="26" name="Text Placeholder 2"/>
          <p:cNvSpPr txBox="1">
            <a:spLocks/>
          </p:cNvSpPr>
          <p:nvPr/>
        </p:nvSpPr>
        <p:spPr>
          <a:xfrm>
            <a:off x="566514" y="4443965"/>
            <a:ext cx="3127674" cy="46327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2400" b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20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8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Ten Frame. </a:t>
            </a:r>
            <a:endParaRPr lang="en-GB" sz="3200" dirty="0">
              <a:solidFill>
                <a:schemeClr val="tx1"/>
              </a:solidFill>
              <a:latin typeface="Letterjoin-Air8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3194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-2.59259E-6 L -0.16484 -0.0187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242" y="-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-7.40741E-7 L -0.34817 0.229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09" y="11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7200" b="1" u="sng" dirty="0">
                <a:solidFill>
                  <a:srgbClr val="7030A0"/>
                </a:solidFill>
                <a:latin typeface="Letterjoin-Air8" panose="02000805000000020003" pitchFamily="50" charset="0"/>
              </a:rPr>
              <a:t>Addition</a:t>
            </a:r>
            <a:endParaRPr lang="en-GB" sz="7200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9582" y="1811647"/>
            <a:ext cx="5338119" cy="484384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u="sng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Vocabulary</a:t>
            </a:r>
            <a:r>
              <a:rPr lang="en-GB" sz="2400" u="sng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:</a:t>
            </a:r>
            <a:endParaRPr lang="en-GB" sz="3200" dirty="0">
              <a:solidFill>
                <a:schemeClr val="tx1"/>
              </a:solidFill>
              <a:latin typeface="Letterjoin-Air8" panose="02000805000000020003" pitchFamily="50" charset="0"/>
            </a:endParaRPr>
          </a:p>
          <a:p>
            <a:pPr marL="0" indent="0">
              <a:buNone/>
            </a:pPr>
            <a:r>
              <a:rPr lang="en-GB" sz="24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-Add</a:t>
            </a:r>
          </a:p>
          <a:p>
            <a:pPr marL="0" indent="0">
              <a:buNone/>
            </a:pPr>
            <a:r>
              <a:rPr lang="en-GB" sz="24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-</a:t>
            </a:r>
            <a:r>
              <a:rPr lang="en-GB" sz="2400" dirty="0">
                <a:solidFill>
                  <a:schemeClr val="tx1"/>
                </a:solidFill>
                <a:latin typeface="Letterjoin-Air8" panose="02000805000000020003" pitchFamily="50" charset="0"/>
              </a:rPr>
              <a:t>P</a:t>
            </a:r>
            <a:r>
              <a:rPr lang="en-GB" sz="24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lus</a:t>
            </a:r>
          </a:p>
          <a:p>
            <a:pPr marL="0" indent="0">
              <a:buNone/>
            </a:pPr>
            <a:r>
              <a:rPr lang="en-GB" sz="24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-</a:t>
            </a:r>
            <a:r>
              <a:rPr lang="en-GB" sz="2400" dirty="0">
                <a:solidFill>
                  <a:schemeClr val="tx1"/>
                </a:solidFill>
                <a:latin typeface="Letterjoin-Air8" panose="02000805000000020003" pitchFamily="50" charset="0"/>
              </a:rPr>
              <a:t>C</a:t>
            </a:r>
            <a:r>
              <a:rPr lang="en-GB" sz="24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ount on</a:t>
            </a:r>
          </a:p>
          <a:p>
            <a:pPr marL="0" indent="0">
              <a:buNone/>
            </a:pPr>
            <a:r>
              <a:rPr lang="en-GB" sz="24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-</a:t>
            </a:r>
            <a:r>
              <a:rPr lang="en-GB" sz="2400" dirty="0">
                <a:solidFill>
                  <a:schemeClr val="tx1"/>
                </a:solidFill>
                <a:latin typeface="Letterjoin-Air8" panose="02000805000000020003" pitchFamily="50" charset="0"/>
              </a:rPr>
              <a:t>T</a:t>
            </a:r>
            <a:r>
              <a:rPr lang="en-GB" sz="24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otal</a:t>
            </a:r>
          </a:p>
          <a:p>
            <a:pPr marL="0" indent="0">
              <a:buNone/>
            </a:pPr>
            <a:r>
              <a:rPr lang="en-GB" sz="24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-Altogether</a:t>
            </a:r>
          </a:p>
          <a:p>
            <a:pPr marL="0" indent="0">
              <a:buNone/>
            </a:pPr>
            <a:r>
              <a:rPr lang="en-GB" sz="24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-</a:t>
            </a:r>
            <a:r>
              <a:rPr lang="en-GB" sz="2400" dirty="0">
                <a:solidFill>
                  <a:schemeClr val="tx1"/>
                </a:solidFill>
                <a:latin typeface="Letterjoin-Air8" panose="02000805000000020003" pitchFamily="50" charset="0"/>
              </a:rPr>
              <a:t>S</a:t>
            </a:r>
            <a:r>
              <a:rPr lang="en-GB" sz="24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um</a:t>
            </a:r>
          </a:p>
          <a:p>
            <a:pPr marL="0" indent="0">
              <a:buNone/>
            </a:pPr>
            <a:r>
              <a:rPr lang="en-GB" sz="24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-</a:t>
            </a:r>
            <a:r>
              <a:rPr lang="en-GB" sz="2400" dirty="0">
                <a:solidFill>
                  <a:schemeClr val="tx1"/>
                </a:solidFill>
                <a:latin typeface="Letterjoin-Air8" panose="02000805000000020003" pitchFamily="50" charset="0"/>
              </a:rPr>
              <a:t>M</a:t>
            </a:r>
            <a:r>
              <a:rPr lang="en-GB" sz="24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ore than</a:t>
            </a:r>
          </a:p>
          <a:p>
            <a:pPr marL="0" indent="0">
              <a:buNone/>
            </a:pPr>
            <a:r>
              <a:rPr lang="en-GB" sz="24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-Greater</a:t>
            </a:r>
          </a:p>
          <a:p>
            <a:pPr marL="0" indent="0">
              <a:buNone/>
            </a:pPr>
            <a:r>
              <a:rPr lang="en-GB" sz="24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-Increase</a:t>
            </a: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5211" y="3132447"/>
            <a:ext cx="1724025" cy="163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835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9529347" cy="1320800"/>
          </a:xfrm>
        </p:spPr>
        <p:txBody>
          <a:bodyPr>
            <a:normAutofit fontScale="90000"/>
          </a:bodyPr>
          <a:lstStyle/>
          <a:p>
            <a:r>
              <a:rPr lang="en-GB" b="1" u="sng" dirty="0">
                <a:solidFill>
                  <a:srgbClr val="7030A0"/>
                </a:solidFill>
                <a:latin typeface="Letterjoin-Air8" panose="02000805000000020003" pitchFamily="50" charset="0"/>
              </a:rPr>
              <a:t>Different strategies to </a:t>
            </a:r>
            <a:r>
              <a:rPr lang="en-GB" b="1" u="sng" dirty="0" smtClean="0">
                <a:solidFill>
                  <a:srgbClr val="7030A0"/>
                </a:solidFill>
                <a:latin typeface="Letterjoin-Air8" panose="02000805000000020003" pitchFamily="50" charset="0"/>
              </a:rPr>
              <a:t>Add- </a:t>
            </a:r>
            <a:r>
              <a:rPr lang="en-GB" dirty="0">
                <a:latin typeface="Letterjoin-Air8" panose="02000805000000020003" pitchFamily="50" charset="0"/>
              </a:rPr>
              <a:t/>
            </a:r>
            <a:br>
              <a:rPr lang="en-GB" dirty="0">
                <a:latin typeface="Letterjoin-Air8" panose="02000805000000020003" pitchFamily="50" charset="0"/>
              </a:rPr>
            </a:b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0938" y="1270000"/>
            <a:ext cx="8596668" cy="4472054"/>
          </a:xfrm>
        </p:spPr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en-GB" sz="2800" dirty="0" smtClean="0">
                <a:latin typeface="Letterjoin-Air8" panose="02000805000000020003" pitchFamily="50" charset="0"/>
              </a:rPr>
              <a:t>                      </a:t>
            </a:r>
            <a:endParaRPr lang="en-GB" sz="2800" dirty="0">
              <a:latin typeface="Letterjoin-Air8" panose="02000805000000020003" pitchFamily="50" charset="0"/>
            </a:endParaRPr>
          </a:p>
          <a:p>
            <a:pPr>
              <a:defRPr/>
            </a:pPr>
            <a:r>
              <a:rPr lang="en-GB" sz="28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Use </a:t>
            </a:r>
            <a:r>
              <a:rPr lang="en-GB" sz="2800" dirty="0">
                <a:solidFill>
                  <a:schemeClr val="tx1"/>
                </a:solidFill>
                <a:latin typeface="Letterjoin-Air8" panose="02000805000000020003" pitchFamily="50" charset="0"/>
              </a:rPr>
              <a:t>fingers/ </a:t>
            </a:r>
            <a:r>
              <a:rPr lang="en-GB" sz="28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objects.</a:t>
            </a:r>
            <a:r>
              <a:rPr lang="en-GB" sz="2800" dirty="0">
                <a:solidFill>
                  <a:schemeClr val="tx1"/>
                </a:solidFill>
                <a:latin typeface="Letterjoin-Air8" panose="02000805000000020003" pitchFamily="50" charset="0"/>
              </a:rPr>
              <a:t> </a:t>
            </a:r>
            <a:endParaRPr lang="en-GB" sz="2800" dirty="0" smtClean="0">
              <a:solidFill>
                <a:schemeClr val="tx1"/>
              </a:solidFill>
              <a:latin typeface="Letterjoin-Air8" panose="02000805000000020003" pitchFamily="50" charset="0"/>
            </a:endParaRPr>
          </a:p>
          <a:p>
            <a:pPr>
              <a:defRPr/>
            </a:pPr>
            <a:r>
              <a:rPr lang="en-GB" sz="28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Draw </a:t>
            </a:r>
            <a:r>
              <a:rPr lang="en-GB" sz="2800" dirty="0">
                <a:solidFill>
                  <a:schemeClr val="tx1"/>
                </a:solidFill>
                <a:latin typeface="Letterjoin-Air8" panose="02000805000000020003" pitchFamily="50" charset="0"/>
              </a:rPr>
              <a:t>pictures</a:t>
            </a:r>
            <a:r>
              <a:rPr lang="en-GB" sz="28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.</a:t>
            </a:r>
            <a:endParaRPr lang="en-GB" sz="2800" dirty="0">
              <a:solidFill>
                <a:schemeClr val="tx1"/>
              </a:solidFill>
              <a:latin typeface="Letterjoin-Air8" panose="02000805000000020003" pitchFamily="50" charset="0"/>
            </a:endParaRPr>
          </a:p>
          <a:p>
            <a:pPr>
              <a:defRPr/>
            </a:pPr>
            <a:r>
              <a:rPr lang="en-GB" sz="2800" dirty="0">
                <a:solidFill>
                  <a:schemeClr val="tx1"/>
                </a:solidFill>
                <a:latin typeface="Letterjoin-Air8" panose="02000805000000020003" pitchFamily="50" charset="0"/>
              </a:rPr>
              <a:t>Use </a:t>
            </a:r>
            <a:r>
              <a:rPr lang="en-GB" sz="28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a 100 square.</a:t>
            </a:r>
            <a:endParaRPr lang="en-GB" sz="2800" dirty="0">
              <a:solidFill>
                <a:schemeClr val="tx1"/>
              </a:solidFill>
              <a:latin typeface="Letterjoin-Air8" panose="02000805000000020003" pitchFamily="50" charset="0"/>
            </a:endParaRPr>
          </a:p>
          <a:p>
            <a:pPr>
              <a:defRPr/>
            </a:pPr>
            <a:r>
              <a:rPr lang="en-GB" sz="2800" dirty="0">
                <a:solidFill>
                  <a:schemeClr val="tx1"/>
                </a:solidFill>
                <a:latin typeface="Letterjoin-Air8" panose="02000805000000020003" pitchFamily="50" charset="0"/>
              </a:rPr>
              <a:t>Use number </a:t>
            </a:r>
            <a:r>
              <a:rPr lang="en-GB" sz="28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lines.</a:t>
            </a:r>
          </a:p>
          <a:p>
            <a:pPr>
              <a:defRPr/>
            </a:pPr>
            <a:r>
              <a:rPr lang="en-GB" sz="28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Part-part whole model. </a:t>
            </a:r>
          </a:p>
          <a:p>
            <a:pPr>
              <a:defRPr/>
            </a:pPr>
            <a:r>
              <a:rPr lang="en-GB" sz="28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Numicon. </a:t>
            </a:r>
            <a:endParaRPr lang="en-GB" sz="2800" dirty="0">
              <a:solidFill>
                <a:schemeClr val="tx1"/>
              </a:solidFill>
              <a:latin typeface="Letterjoin-Air8" panose="02000805000000020003" pitchFamily="50" charset="0"/>
            </a:endParaRPr>
          </a:p>
          <a:p>
            <a:pPr>
              <a:defRPr/>
            </a:pPr>
            <a:r>
              <a:rPr lang="en-GB" sz="28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Using tens and ones. </a:t>
            </a:r>
            <a:endParaRPr lang="en-GB" sz="2800" dirty="0">
              <a:solidFill>
                <a:schemeClr val="tx1"/>
              </a:solidFill>
              <a:latin typeface="Letterjoin-Air8" panose="02000805000000020003" pitchFamily="50" charset="0"/>
            </a:endParaRP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31543" y="2642260"/>
            <a:ext cx="1086846" cy="1032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304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327669" y="312416"/>
            <a:ext cx="10231395" cy="1646195"/>
          </a:xfrm>
        </p:spPr>
        <p:txBody>
          <a:bodyPr>
            <a:normAutofit/>
          </a:bodyPr>
          <a:lstStyle/>
          <a:p>
            <a:pPr algn="ctr"/>
            <a:r>
              <a:rPr lang="en-GB" b="1" u="sng" dirty="0">
                <a:solidFill>
                  <a:srgbClr val="7030A0"/>
                </a:solidFill>
                <a:latin typeface="Letterjoin-Air8" panose="02000805000000020003" pitchFamily="50" charset="0"/>
              </a:rPr>
              <a:t>Different </a:t>
            </a:r>
            <a:r>
              <a:rPr lang="en-GB" b="1" u="sng" dirty="0" smtClean="0">
                <a:solidFill>
                  <a:srgbClr val="7030A0"/>
                </a:solidFill>
                <a:latin typeface="Letterjoin-Air8" panose="02000805000000020003" pitchFamily="50" charset="0"/>
              </a:rPr>
              <a:t>strategies </a:t>
            </a:r>
            <a:r>
              <a:rPr lang="en-GB" b="1" u="sng" dirty="0">
                <a:solidFill>
                  <a:srgbClr val="7030A0"/>
                </a:solidFill>
                <a:latin typeface="Letterjoin-Air8" panose="02000805000000020003" pitchFamily="50" charset="0"/>
              </a:rPr>
              <a:t>to </a:t>
            </a:r>
            <a:r>
              <a:rPr lang="en-GB" b="1" u="sng" dirty="0" smtClean="0">
                <a:solidFill>
                  <a:srgbClr val="7030A0"/>
                </a:solidFill>
                <a:latin typeface="Letterjoin-Air8" panose="02000805000000020003" pitchFamily="50" charset="0"/>
              </a:rPr>
              <a:t>Add. </a:t>
            </a:r>
            <a:r>
              <a:rPr lang="en-GB" b="1" u="sng" dirty="0" smtClean="0">
                <a:latin typeface="Letterjoin-Air8" panose="02000805000000020003" pitchFamily="50" charset="0"/>
              </a:rPr>
              <a:t/>
            </a:r>
            <a:br>
              <a:rPr lang="en-GB" b="1" u="sng" dirty="0" smtClean="0">
                <a:latin typeface="Letterjoin-Air8" panose="02000805000000020003" pitchFamily="50" charset="0"/>
              </a:rPr>
            </a:br>
            <a:r>
              <a:rPr lang="en-GB" b="1" u="sng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12 + 4 = 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4561" y="1736781"/>
            <a:ext cx="3164345" cy="860203"/>
          </a:xfrm>
        </p:spPr>
        <p:txBody>
          <a:bodyPr/>
          <a:lstStyle/>
          <a:p>
            <a:pPr algn="ctr"/>
            <a:r>
              <a:rPr lang="en-GB" sz="18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Use your fingers/objects/ drawing. </a:t>
            </a:r>
            <a:endParaRPr lang="en-GB" sz="1800" dirty="0">
              <a:solidFill>
                <a:schemeClr val="tx1"/>
              </a:solidFill>
              <a:latin typeface="Letterjoin-Air8" panose="02000805000000020003" pitchFamily="50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368287" y="1655999"/>
            <a:ext cx="5438257" cy="576262"/>
          </a:xfrm>
        </p:spPr>
        <p:txBody>
          <a:bodyPr/>
          <a:lstStyle/>
          <a:p>
            <a:r>
              <a:rPr lang="en-GB" sz="1800" b="1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Use 100 square or number line.</a:t>
            </a:r>
            <a:endParaRPr lang="en-GB" sz="1800" b="1" dirty="0">
              <a:solidFill>
                <a:schemeClr val="tx1"/>
              </a:solidFill>
              <a:latin typeface="Letterjoin-Air8" panose="02000805000000020003" pitchFamily="50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8" y="3403708"/>
            <a:ext cx="3152305" cy="3179480"/>
          </a:xfrm>
          <a:prstGeom prst="rect">
            <a:avLst/>
          </a:prstGeom>
        </p:spPr>
      </p:pic>
      <p:sp>
        <p:nvSpPr>
          <p:cNvPr id="11" name="Oval 10"/>
          <p:cNvSpPr/>
          <p:nvPr/>
        </p:nvSpPr>
        <p:spPr>
          <a:xfrm>
            <a:off x="6098955" y="3774613"/>
            <a:ext cx="333633" cy="30186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Curved Down Arrow 11"/>
          <p:cNvSpPr/>
          <p:nvPr/>
        </p:nvSpPr>
        <p:spPr>
          <a:xfrm>
            <a:off x="6271235" y="3528109"/>
            <a:ext cx="360946" cy="301860"/>
          </a:xfrm>
          <a:prstGeom prst="curvedDown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4" name="Curved Down Arrow 13"/>
          <p:cNvSpPr/>
          <p:nvPr/>
        </p:nvSpPr>
        <p:spPr>
          <a:xfrm>
            <a:off x="7222682" y="3524379"/>
            <a:ext cx="360946" cy="301860"/>
          </a:xfrm>
          <a:prstGeom prst="curvedDown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5" name="Curved Down Arrow 14"/>
          <p:cNvSpPr/>
          <p:nvPr/>
        </p:nvSpPr>
        <p:spPr>
          <a:xfrm>
            <a:off x="6899976" y="3524379"/>
            <a:ext cx="360946" cy="301860"/>
          </a:xfrm>
          <a:prstGeom prst="curvedDown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6" name="Curved Down Arrow 15"/>
          <p:cNvSpPr/>
          <p:nvPr/>
        </p:nvSpPr>
        <p:spPr>
          <a:xfrm>
            <a:off x="6593941" y="3528109"/>
            <a:ext cx="360946" cy="301860"/>
          </a:xfrm>
          <a:prstGeom prst="curvedDown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8029" y="2300624"/>
            <a:ext cx="6104730" cy="1059849"/>
          </a:xfrm>
          <a:prstGeom prst="rect">
            <a:avLst/>
          </a:prstGeom>
        </p:spPr>
      </p:pic>
      <p:sp>
        <p:nvSpPr>
          <p:cNvPr id="18" name="Oval 17"/>
          <p:cNvSpPr/>
          <p:nvPr/>
        </p:nvSpPr>
        <p:spPr>
          <a:xfrm>
            <a:off x="8195836" y="2843909"/>
            <a:ext cx="327731" cy="37029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Freeform 22"/>
          <p:cNvSpPr/>
          <p:nvPr/>
        </p:nvSpPr>
        <p:spPr>
          <a:xfrm>
            <a:off x="8359702" y="2179190"/>
            <a:ext cx="1173892" cy="375917"/>
          </a:xfrm>
          <a:custGeom>
            <a:avLst/>
            <a:gdLst>
              <a:gd name="connsiteX0" fmla="*/ 0 w 1173892"/>
              <a:gd name="connsiteY0" fmla="*/ 333796 h 375917"/>
              <a:gd name="connsiteX1" fmla="*/ 172994 w 1173892"/>
              <a:gd name="connsiteY1" fmla="*/ 37234 h 375917"/>
              <a:gd name="connsiteX2" fmla="*/ 333632 w 1173892"/>
              <a:gd name="connsiteY2" fmla="*/ 358509 h 375917"/>
              <a:gd name="connsiteX3" fmla="*/ 506627 w 1173892"/>
              <a:gd name="connsiteY3" fmla="*/ 49591 h 375917"/>
              <a:gd name="connsiteX4" fmla="*/ 642551 w 1173892"/>
              <a:gd name="connsiteY4" fmla="*/ 333796 h 375917"/>
              <a:gd name="connsiteX5" fmla="*/ 593124 w 1173892"/>
              <a:gd name="connsiteY5" fmla="*/ 346153 h 375917"/>
              <a:gd name="connsiteX6" fmla="*/ 840259 w 1173892"/>
              <a:gd name="connsiteY6" fmla="*/ 61947 h 375917"/>
              <a:gd name="connsiteX7" fmla="*/ 902043 w 1173892"/>
              <a:gd name="connsiteY7" fmla="*/ 370866 h 375917"/>
              <a:gd name="connsiteX8" fmla="*/ 1099751 w 1173892"/>
              <a:gd name="connsiteY8" fmla="*/ 163 h 375917"/>
              <a:gd name="connsiteX9" fmla="*/ 1173892 w 1173892"/>
              <a:gd name="connsiteY9" fmla="*/ 333796 h 375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73892" h="375917">
                <a:moveTo>
                  <a:pt x="0" y="333796"/>
                </a:moveTo>
                <a:cubicBezTo>
                  <a:pt x="58694" y="183455"/>
                  <a:pt x="117389" y="33115"/>
                  <a:pt x="172994" y="37234"/>
                </a:cubicBezTo>
                <a:cubicBezTo>
                  <a:pt x="228599" y="41353"/>
                  <a:pt x="278027" y="356450"/>
                  <a:pt x="333632" y="358509"/>
                </a:cubicBezTo>
                <a:cubicBezTo>
                  <a:pt x="389237" y="360568"/>
                  <a:pt x="455141" y="53710"/>
                  <a:pt x="506627" y="49591"/>
                </a:cubicBezTo>
                <a:cubicBezTo>
                  <a:pt x="558114" y="45472"/>
                  <a:pt x="628135" y="284369"/>
                  <a:pt x="642551" y="333796"/>
                </a:cubicBezTo>
                <a:cubicBezTo>
                  <a:pt x="656967" y="383223"/>
                  <a:pt x="560173" y="391461"/>
                  <a:pt x="593124" y="346153"/>
                </a:cubicBezTo>
                <a:cubicBezTo>
                  <a:pt x="626075" y="300845"/>
                  <a:pt x="788773" y="57828"/>
                  <a:pt x="840259" y="61947"/>
                </a:cubicBezTo>
                <a:cubicBezTo>
                  <a:pt x="891746" y="66066"/>
                  <a:pt x="858794" y="381163"/>
                  <a:pt x="902043" y="370866"/>
                </a:cubicBezTo>
                <a:cubicBezTo>
                  <a:pt x="945292" y="360569"/>
                  <a:pt x="1054443" y="6341"/>
                  <a:pt x="1099751" y="163"/>
                </a:cubicBezTo>
                <a:cubicBezTo>
                  <a:pt x="1145059" y="-6015"/>
                  <a:pt x="1159475" y="163890"/>
                  <a:pt x="1173892" y="333796"/>
                </a:cubicBezTo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9326112" y="2847965"/>
            <a:ext cx="380754" cy="366239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1280107" y="5589839"/>
            <a:ext cx="506627" cy="50814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526187" y="5579005"/>
            <a:ext cx="6796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Letterjoin-Air8" panose="02000805000000020003" pitchFamily="50" charset="0"/>
              </a:rPr>
              <a:t>12</a:t>
            </a:r>
            <a:endParaRPr lang="en-GB" sz="4000" dirty="0">
              <a:latin typeface="Letterjoin-Air8" panose="02000805000000020003" pitchFamily="50" charset="0"/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6004" y="2555107"/>
            <a:ext cx="507693" cy="2600631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326545" y="3382976"/>
            <a:ext cx="6796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Letterjoin-Air8" panose="02000805000000020003" pitchFamily="50" charset="0"/>
              </a:rPr>
              <a:t>+</a:t>
            </a: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4912892">
            <a:off x="1434023" y="3493473"/>
            <a:ext cx="1562100" cy="723900"/>
          </a:xfrm>
          <a:prstGeom prst="rect">
            <a:avLst/>
          </a:prstGeom>
        </p:spPr>
      </p:pic>
      <p:sp>
        <p:nvSpPr>
          <p:cNvPr id="31" name="Oval 30"/>
          <p:cNvSpPr/>
          <p:nvPr/>
        </p:nvSpPr>
        <p:spPr>
          <a:xfrm>
            <a:off x="1861020" y="5579005"/>
            <a:ext cx="506627" cy="50814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2471100" y="5579004"/>
            <a:ext cx="506627" cy="50814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3081180" y="5579004"/>
            <a:ext cx="506627" cy="50814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5962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9825909" cy="1320800"/>
          </a:xfrm>
        </p:spPr>
        <p:txBody>
          <a:bodyPr/>
          <a:lstStyle/>
          <a:p>
            <a:r>
              <a:rPr lang="en-GB" b="1" u="sng" dirty="0">
                <a:solidFill>
                  <a:srgbClr val="7030A0"/>
                </a:solidFill>
                <a:latin typeface="Letterjoin-Air8" panose="02000805000000020003" pitchFamily="50" charset="0"/>
              </a:rPr>
              <a:t>Different </a:t>
            </a:r>
            <a:r>
              <a:rPr lang="en-GB" b="1" u="sng" dirty="0" smtClean="0">
                <a:solidFill>
                  <a:srgbClr val="7030A0"/>
                </a:solidFill>
                <a:latin typeface="Letterjoin-Air8" panose="02000805000000020003" pitchFamily="50" charset="0"/>
              </a:rPr>
              <a:t>strategies </a:t>
            </a:r>
            <a:r>
              <a:rPr lang="en-GB" b="1" u="sng" dirty="0">
                <a:solidFill>
                  <a:srgbClr val="7030A0"/>
                </a:solidFill>
                <a:latin typeface="Letterjoin-Air8" panose="02000805000000020003" pitchFamily="50" charset="0"/>
              </a:rPr>
              <a:t>to Add</a:t>
            </a:r>
            <a:r>
              <a:rPr lang="en-GB" b="1" u="sng" dirty="0" smtClean="0">
                <a:solidFill>
                  <a:srgbClr val="7030A0"/>
                </a:solidFill>
                <a:latin typeface="Letterjoin-Air8" panose="02000805000000020003" pitchFamily="50" charset="0"/>
              </a:rPr>
              <a:t>.</a:t>
            </a:r>
            <a:r>
              <a:rPr lang="en-GB" b="1" u="sng" dirty="0" smtClean="0">
                <a:latin typeface="Letterjoin-Air8" panose="02000805000000020003" pitchFamily="50" charset="0"/>
              </a:rPr>
              <a:t/>
            </a:r>
            <a:br>
              <a:rPr lang="en-GB" b="1" u="sng" dirty="0" smtClean="0">
                <a:latin typeface="Letterjoin-Air8" panose="02000805000000020003" pitchFamily="50" charset="0"/>
              </a:rPr>
            </a:br>
            <a:r>
              <a:rPr lang="en-GB" b="1" dirty="0" smtClean="0">
                <a:latin typeface="Letterjoin-Air8" panose="02000805000000020003" pitchFamily="50" charset="0"/>
              </a:rPr>
              <a:t>                 </a:t>
            </a:r>
            <a:r>
              <a:rPr lang="en-GB" b="1" u="sng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23 + 12= 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1930400"/>
            <a:ext cx="8876028" cy="576262"/>
          </a:xfrm>
        </p:spPr>
        <p:txBody>
          <a:bodyPr/>
          <a:lstStyle/>
          <a:p>
            <a:r>
              <a:rPr lang="en-GB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Using tens and ones knowledge. </a:t>
            </a:r>
            <a:endParaRPr lang="en-GB" dirty="0">
              <a:solidFill>
                <a:schemeClr val="tx1"/>
              </a:solidFill>
              <a:latin typeface="Letterjoin-Air8" panose="02000805000000020003" pitchFamily="50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08939" y="2737245"/>
            <a:ext cx="8876028" cy="3304117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>
                <a:solidFill>
                  <a:schemeClr val="tx1"/>
                </a:solidFill>
              </a:rPr>
              <a:t> </a:t>
            </a:r>
            <a:r>
              <a:rPr lang="en-GB" sz="66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23   +   12   = </a:t>
            </a:r>
            <a:endParaRPr lang="en-GB" dirty="0">
              <a:solidFill>
                <a:schemeClr val="tx1"/>
              </a:solidFill>
              <a:latin typeface="Letterjoin-Air8" panose="02000805000000020003" pitchFamily="50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095" y="3593437"/>
            <a:ext cx="495300" cy="24479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395" y="3593437"/>
            <a:ext cx="495300" cy="24479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97290" y="3593437"/>
            <a:ext cx="495300" cy="24479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6880" y="3593437"/>
            <a:ext cx="523875" cy="4572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6879" y="4485106"/>
            <a:ext cx="523875" cy="4572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6879" y="4025923"/>
            <a:ext cx="523875" cy="4572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5014" y="4052620"/>
            <a:ext cx="523875" cy="4572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5015" y="3593437"/>
            <a:ext cx="523875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012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7200" b="1" u="sng" dirty="0" smtClean="0">
                <a:solidFill>
                  <a:srgbClr val="7030A0"/>
                </a:solidFill>
                <a:latin typeface="Letterjoin-Air8" panose="02000805000000020003" pitchFamily="50" charset="0"/>
              </a:rPr>
              <a:t>Subtraction</a:t>
            </a:r>
            <a:endParaRPr lang="en-GB" sz="7200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3956" y="1930400"/>
            <a:ext cx="5338119" cy="484384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u="sng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Vocabulary:</a:t>
            </a:r>
            <a:endParaRPr lang="en-GB" sz="3600" dirty="0">
              <a:solidFill>
                <a:schemeClr val="tx1"/>
              </a:solidFill>
              <a:latin typeface="Letterjoin-Air8" panose="02000805000000020003" pitchFamily="50" charset="0"/>
            </a:endParaRPr>
          </a:p>
          <a:p>
            <a:pPr marL="0" indent="0">
              <a:buNone/>
            </a:pPr>
            <a:r>
              <a:rPr lang="en-GB" sz="26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-Subtract</a:t>
            </a:r>
          </a:p>
          <a:p>
            <a:pPr marL="0" indent="0">
              <a:buNone/>
            </a:pPr>
            <a:r>
              <a:rPr lang="en-GB" sz="26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-Take-away</a:t>
            </a:r>
          </a:p>
          <a:p>
            <a:pPr marL="0" indent="0">
              <a:buNone/>
            </a:pPr>
            <a:r>
              <a:rPr lang="en-GB" sz="26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-Minus</a:t>
            </a:r>
          </a:p>
          <a:p>
            <a:pPr marL="0" indent="0">
              <a:buNone/>
            </a:pPr>
            <a:r>
              <a:rPr lang="en-GB" sz="26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-</a:t>
            </a:r>
            <a:r>
              <a:rPr lang="en-GB" sz="2600" dirty="0">
                <a:solidFill>
                  <a:schemeClr val="tx1"/>
                </a:solidFill>
                <a:latin typeface="Letterjoin-Air8" panose="02000805000000020003" pitchFamily="50" charset="0"/>
              </a:rPr>
              <a:t>C</a:t>
            </a:r>
            <a:r>
              <a:rPr lang="en-GB" sz="26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ount back</a:t>
            </a:r>
          </a:p>
          <a:p>
            <a:pPr marL="0" indent="0">
              <a:buNone/>
            </a:pPr>
            <a:r>
              <a:rPr lang="en-GB" sz="26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-Fewer</a:t>
            </a:r>
          </a:p>
          <a:p>
            <a:pPr marL="0" indent="0">
              <a:buNone/>
            </a:pPr>
            <a:r>
              <a:rPr lang="en-GB" sz="26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-Less than</a:t>
            </a:r>
          </a:p>
          <a:p>
            <a:pPr marL="0" indent="0">
              <a:buNone/>
            </a:pPr>
            <a:r>
              <a:rPr lang="en-GB" sz="26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-Decrease</a:t>
            </a:r>
            <a:endParaRPr lang="en-GB" sz="2600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0562" y="3013693"/>
            <a:ext cx="2589116" cy="973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380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2486" y="374822"/>
            <a:ext cx="10033685" cy="1320800"/>
          </a:xfrm>
        </p:spPr>
        <p:txBody>
          <a:bodyPr>
            <a:normAutofit fontScale="90000"/>
          </a:bodyPr>
          <a:lstStyle/>
          <a:p>
            <a:r>
              <a:rPr lang="en-GB" b="1" u="sng" dirty="0">
                <a:solidFill>
                  <a:srgbClr val="7030A0"/>
                </a:solidFill>
                <a:latin typeface="Letterjoin-Air8" panose="02000805000000020003" pitchFamily="50" charset="0"/>
              </a:rPr>
              <a:t>Different strategies to </a:t>
            </a:r>
            <a:r>
              <a:rPr lang="en-GB" b="1" u="sng" dirty="0" smtClean="0">
                <a:solidFill>
                  <a:srgbClr val="7030A0"/>
                </a:solidFill>
                <a:latin typeface="Letterjoin-Air8" panose="02000805000000020003" pitchFamily="50" charset="0"/>
              </a:rPr>
              <a:t/>
            </a:r>
            <a:br>
              <a:rPr lang="en-GB" b="1" u="sng" dirty="0" smtClean="0">
                <a:solidFill>
                  <a:srgbClr val="7030A0"/>
                </a:solidFill>
                <a:latin typeface="Letterjoin-Air8" panose="02000805000000020003" pitchFamily="50" charset="0"/>
              </a:rPr>
            </a:br>
            <a:r>
              <a:rPr lang="en-GB" b="1" u="sng" dirty="0" smtClean="0">
                <a:solidFill>
                  <a:srgbClr val="7030A0"/>
                </a:solidFill>
                <a:latin typeface="Letterjoin-Air8" panose="02000805000000020003" pitchFamily="50" charset="0"/>
              </a:rPr>
              <a:t>Subtract- </a:t>
            </a:r>
            <a:r>
              <a:rPr lang="en-GB" dirty="0">
                <a:latin typeface="Letterjoin-Air8" panose="02000805000000020003" pitchFamily="50" charset="0"/>
              </a:rPr>
              <a:t/>
            </a:r>
            <a:br>
              <a:rPr lang="en-GB" dirty="0">
                <a:latin typeface="Letterjoin-Air8" panose="02000805000000020003" pitchFamily="50" charset="0"/>
              </a:rPr>
            </a:b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695" y="1545559"/>
            <a:ext cx="8596668" cy="4472054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en-GB" sz="2800" dirty="0" smtClean="0">
                <a:solidFill>
                  <a:srgbClr val="7030A0"/>
                </a:solidFill>
                <a:latin typeface="Letterjoin-Air8" panose="02000805000000020003" pitchFamily="50" charset="0"/>
              </a:rPr>
              <a:t>                      </a:t>
            </a:r>
            <a:endParaRPr lang="en-GB" sz="2800" dirty="0">
              <a:solidFill>
                <a:srgbClr val="7030A0"/>
              </a:solidFill>
              <a:latin typeface="Letterjoin-Air8" panose="02000805000000020003" pitchFamily="50" charset="0"/>
            </a:endParaRPr>
          </a:p>
          <a:p>
            <a:pPr>
              <a:defRPr/>
            </a:pPr>
            <a:r>
              <a:rPr lang="en-GB" sz="28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Use </a:t>
            </a:r>
            <a:r>
              <a:rPr lang="en-GB" sz="2800" dirty="0">
                <a:solidFill>
                  <a:schemeClr val="tx1"/>
                </a:solidFill>
                <a:latin typeface="Letterjoin-Air8" panose="02000805000000020003" pitchFamily="50" charset="0"/>
              </a:rPr>
              <a:t>fingers/ </a:t>
            </a:r>
            <a:r>
              <a:rPr lang="en-GB" sz="28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objects.</a:t>
            </a:r>
            <a:endParaRPr lang="en-GB" sz="2800" dirty="0">
              <a:solidFill>
                <a:schemeClr val="tx1"/>
              </a:solidFill>
              <a:latin typeface="Letterjoin-Air8" panose="02000805000000020003" pitchFamily="50" charset="0"/>
            </a:endParaRPr>
          </a:p>
          <a:p>
            <a:pPr>
              <a:defRPr/>
            </a:pPr>
            <a:r>
              <a:rPr lang="en-GB" sz="2800" dirty="0">
                <a:solidFill>
                  <a:schemeClr val="tx1"/>
                </a:solidFill>
                <a:latin typeface="Letterjoin-Air8" panose="02000805000000020003" pitchFamily="50" charset="0"/>
              </a:rPr>
              <a:t>Use </a:t>
            </a:r>
            <a:r>
              <a:rPr lang="en-GB" sz="28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a 100 square.</a:t>
            </a:r>
            <a:endParaRPr lang="en-GB" sz="2800" dirty="0">
              <a:solidFill>
                <a:schemeClr val="tx1"/>
              </a:solidFill>
              <a:latin typeface="Letterjoin-Air8" panose="02000805000000020003" pitchFamily="50" charset="0"/>
            </a:endParaRPr>
          </a:p>
          <a:p>
            <a:pPr>
              <a:defRPr/>
            </a:pPr>
            <a:r>
              <a:rPr lang="en-GB" sz="2800" dirty="0">
                <a:solidFill>
                  <a:schemeClr val="tx1"/>
                </a:solidFill>
                <a:latin typeface="Letterjoin-Air8" panose="02000805000000020003" pitchFamily="50" charset="0"/>
              </a:rPr>
              <a:t>Use number </a:t>
            </a:r>
            <a:r>
              <a:rPr lang="en-GB" sz="28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lines.</a:t>
            </a:r>
            <a:endParaRPr lang="en-GB" sz="2800" dirty="0">
              <a:solidFill>
                <a:schemeClr val="tx1"/>
              </a:solidFill>
              <a:latin typeface="Letterjoin-Air8" panose="02000805000000020003" pitchFamily="50" charset="0"/>
            </a:endParaRPr>
          </a:p>
          <a:p>
            <a:pPr>
              <a:defRPr/>
            </a:pPr>
            <a:r>
              <a:rPr lang="en-GB" sz="2800" dirty="0">
                <a:solidFill>
                  <a:schemeClr val="tx1"/>
                </a:solidFill>
                <a:latin typeface="Letterjoin-Air8" panose="02000805000000020003" pitchFamily="50" charset="0"/>
              </a:rPr>
              <a:t>Draw </a:t>
            </a:r>
            <a:r>
              <a:rPr lang="en-GB" sz="28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pictures.</a:t>
            </a:r>
          </a:p>
          <a:p>
            <a:pPr>
              <a:defRPr/>
            </a:pPr>
            <a:r>
              <a:rPr lang="en-GB" sz="28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Using tens and ones. </a:t>
            </a:r>
            <a:endParaRPr lang="en-GB" sz="2800" dirty="0">
              <a:solidFill>
                <a:schemeClr val="tx1"/>
              </a:solidFill>
              <a:latin typeface="Letterjoin-Air8" panose="02000805000000020003" pitchFamily="50" charset="0"/>
            </a:endParaRP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4792" y="3176286"/>
            <a:ext cx="1809679" cy="680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218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5351" y="284205"/>
            <a:ext cx="10231395" cy="1646195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u="sng" dirty="0">
                <a:solidFill>
                  <a:srgbClr val="7030A0"/>
                </a:solidFill>
                <a:latin typeface="Letterjoin-Air8" panose="02000805000000020003" pitchFamily="50" charset="0"/>
              </a:rPr>
              <a:t>Different </a:t>
            </a:r>
            <a:r>
              <a:rPr lang="en-GB" b="1" u="sng" dirty="0" smtClean="0">
                <a:solidFill>
                  <a:srgbClr val="7030A0"/>
                </a:solidFill>
                <a:latin typeface="Letterjoin-Air8" panose="02000805000000020003" pitchFamily="50" charset="0"/>
              </a:rPr>
              <a:t>strategies </a:t>
            </a:r>
            <a:r>
              <a:rPr lang="en-GB" b="1" u="sng" dirty="0">
                <a:solidFill>
                  <a:srgbClr val="7030A0"/>
                </a:solidFill>
                <a:latin typeface="Letterjoin-Air8" panose="02000805000000020003" pitchFamily="50" charset="0"/>
              </a:rPr>
              <a:t>to </a:t>
            </a:r>
            <a:r>
              <a:rPr lang="en-GB" b="1" u="sng" dirty="0" smtClean="0">
                <a:solidFill>
                  <a:srgbClr val="7030A0"/>
                </a:solidFill>
                <a:latin typeface="Letterjoin-Air8" panose="02000805000000020003" pitchFamily="50" charset="0"/>
              </a:rPr>
              <a:t>subtract. </a:t>
            </a:r>
            <a:br>
              <a:rPr lang="en-GB" b="1" u="sng" dirty="0" smtClean="0">
                <a:solidFill>
                  <a:srgbClr val="7030A0"/>
                </a:solidFill>
                <a:latin typeface="Letterjoin-Air8" panose="02000805000000020003" pitchFamily="50" charset="0"/>
              </a:rPr>
            </a:br>
            <a:r>
              <a:rPr lang="en-GB" b="1" u="sng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12 - 4 = 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0025" y="1735199"/>
            <a:ext cx="2876779" cy="860203"/>
          </a:xfrm>
        </p:spPr>
        <p:txBody>
          <a:bodyPr/>
          <a:lstStyle/>
          <a:p>
            <a:pPr algn="ctr"/>
            <a:r>
              <a:rPr lang="en-GB" sz="1800" b="1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Use your fingers/objects/ drawing. </a:t>
            </a:r>
            <a:endParaRPr lang="en-GB" sz="1800" b="1" dirty="0">
              <a:solidFill>
                <a:schemeClr val="tx1"/>
              </a:solidFill>
              <a:latin typeface="Letterjoin-Air8" panose="02000805000000020003" pitchFamily="50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01715" y="1404927"/>
            <a:ext cx="5444167" cy="576262"/>
          </a:xfrm>
        </p:spPr>
        <p:txBody>
          <a:bodyPr/>
          <a:lstStyle/>
          <a:p>
            <a:r>
              <a:rPr lang="en-GB" sz="1800" b="1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Use 100 square or number line.</a:t>
            </a:r>
            <a:endParaRPr lang="en-GB" sz="1800" b="1" dirty="0">
              <a:solidFill>
                <a:schemeClr val="tx1"/>
              </a:solidFill>
              <a:latin typeface="Letterjoin-Air8" panose="02000805000000020003" pitchFamily="50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97254" y="3448649"/>
            <a:ext cx="3152305" cy="3179480"/>
          </a:xfrm>
          <a:prstGeom prst="rect">
            <a:avLst/>
          </a:prstGeom>
        </p:spPr>
      </p:pic>
      <p:sp>
        <p:nvSpPr>
          <p:cNvPr id="11" name="Oval 10"/>
          <p:cNvSpPr/>
          <p:nvPr/>
        </p:nvSpPr>
        <p:spPr>
          <a:xfrm>
            <a:off x="6032418" y="3804137"/>
            <a:ext cx="333633" cy="30186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41153" y="2065478"/>
            <a:ext cx="6104730" cy="1059849"/>
          </a:xfrm>
          <a:prstGeom prst="rect">
            <a:avLst/>
          </a:prstGeom>
        </p:spPr>
      </p:pic>
      <p:sp>
        <p:nvSpPr>
          <p:cNvPr id="18" name="Oval 17"/>
          <p:cNvSpPr/>
          <p:nvPr/>
        </p:nvSpPr>
        <p:spPr>
          <a:xfrm>
            <a:off x="7244421" y="2596520"/>
            <a:ext cx="327731" cy="37029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Freeform 22"/>
          <p:cNvSpPr/>
          <p:nvPr/>
        </p:nvSpPr>
        <p:spPr>
          <a:xfrm>
            <a:off x="7334762" y="1924889"/>
            <a:ext cx="1173892" cy="375917"/>
          </a:xfrm>
          <a:custGeom>
            <a:avLst/>
            <a:gdLst>
              <a:gd name="connsiteX0" fmla="*/ 0 w 1173892"/>
              <a:gd name="connsiteY0" fmla="*/ 333796 h 375917"/>
              <a:gd name="connsiteX1" fmla="*/ 172994 w 1173892"/>
              <a:gd name="connsiteY1" fmla="*/ 37234 h 375917"/>
              <a:gd name="connsiteX2" fmla="*/ 333632 w 1173892"/>
              <a:gd name="connsiteY2" fmla="*/ 358509 h 375917"/>
              <a:gd name="connsiteX3" fmla="*/ 506627 w 1173892"/>
              <a:gd name="connsiteY3" fmla="*/ 49591 h 375917"/>
              <a:gd name="connsiteX4" fmla="*/ 642551 w 1173892"/>
              <a:gd name="connsiteY4" fmla="*/ 333796 h 375917"/>
              <a:gd name="connsiteX5" fmla="*/ 593124 w 1173892"/>
              <a:gd name="connsiteY5" fmla="*/ 346153 h 375917"/>
              <a:gd name="connsiteX6" fmla="*/ 840259 w 1173892"/>
              <a:gd name="connsiteY6" fmla="*/ 61947 h 375917"/>
              <a:gd name="connsiteX7" fmla="*/ 902043 w 1173892"/>
              <a:gd name="connsiteY7" fmla="*/ 370866 h 375917"/>
              <a:gd name="connsiteX8" fmla="*/ 1099751 w 1173892"/>
              <a:gd name="connsiteY8" fmla="*/ 163 h 375917"/>
              <a:gd name="connsiteX9" fmla="*/ 1173892 w 1173892"/>
              <a:gd name="connsiteY9" fmla="*/ 333796 h 375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73892" h="375917">
                <a:moveTo>
                  <a:pt x="0" y="333796"/>
                </a:moveTo>
                <a:cubicBezTo>
                  <a:pt x="58694" y="183455"/>
                  <a:pt x="117389" y="33115"/>
                  <a:pt x="172994" y="37234"/>
                </a:cubicBezTo>
                <a:cubicBezTo>
                  <a:pt x="228599" y="41353"/>
                  <a:pt x="278027" y="356450"/>
                  <a:pt x="333632" y="358509"/>
                </a:cubicBezTo>
                <a:cubicBezTo>
                  <a:pt x="389237" y="360568"/>
                  <a:pt x="455141" y="53710"/>
                  <a:pt x="506627" y="49591"/>
                </a:cubicBezTo>
                <a:cubicBezTo>
                  <a:pt x="558114" y="45472"/>
                  <a:pt x="628135" y="284369"/>
                  <a:pt x="642551" y="333796"/>
                </a:cubicBezTo>
                <a:cubicBezTo>
                  <a:pt x="656967" y="383223"/>
                  <a:pt x="560173" y="391461"/>
                  <a:pt x="593124" y="346153"/>
                </a:cubicBezTo>
                <a:cubicBezTo>
                  <a:pt x="626075" y="300845"/>
                  <a:pt x="788773" y="57828"/>
                  <a:pt x="840259" y="61947"/>
                </a:cubicBezTo>
                <a:cubicBezTo>
                  <a:pt x="891746" y="66066"/>
                  <a:pt x="858794" y="381163"/>
                  <a:pt x="902043" y="370866"/>
                </a:cubicBezTo>
                <a:cubicBezTo>
                  <a:pt x="945292" y="360569"/>
                  <a:pt x="1054443" y="6341"/>
                  <a:pt x="1099751" y="163"/>
                </a:cubicBezTo>
                <a:cubicBezTo>
                  <a:pt x="1145059" y="-6015"/>
                  <a:pt x="1159475" y="163890"/>
                  <a:pt x="1173892" y="333796"/>
                </a:cubicBezTo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8334136" y="2600576"/>
            <a:ext cx="380754" cy="366239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802217" y="4639503"/>
            <a:ext cx="506627" cy="50814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3393069" y="4639505"/>
            <a:ext cx="6796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Letterjoin-Air8" panose="02000805000000020003" pitchFamily="50" charset="0"/>
              </a:rPr>
              <a:t>12</a:t>
            </a:r>
            <a:endParaRPr lang="en-GB" sz="4000" dirty="0">
              <a:latin typeface="Letterjoin-Air8" panose="02000805000000020003" pitchFamily="50" charset="0"/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832523" y="1350581"/>
            <a:ext cx="731792" cy="3748568"/>
          </a:xfrm>
          <a:prstGeom prst="rect">
            <a:avLst/>
          </a:prstGeom>
        </p:spPr>
      </p:pic>
      <p:sp>
        <p:nvSpPr>
          <p:cNvPr id="31" name="Oval 30"/>
          <p:cNvSpPr/>
          <p:nvPr/>
        </p:nvSpPr>
        <p:spPr>
          <a:xfrm>
            <a:off x="1459243" y="4639504"/>
            <a:ext cx="506627" cy="50814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2062106" y="4639505"/>
            <a:ext cx="506627" cy="50814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2674636" y="4639505"/>
            <a:ext cx="506627" cy="50814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Connector 5"/>
          <p:cNvCxnSpPr/>
          <p:nvPr/>
        </p:nvCxnSpPr>
        <p:spPr>
          <a:xfrm>
            <a:off x="3607280" y="2867285"/>
            <a:ext cx="281277" cy="4931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3354351" y="2910520"/>
            <a:ext cx="281277" cy="4931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3067435" y="2924324"/>
            <a:ext cx="281277" cy="4931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2771871" y="2967610"/>
            <a:ext cx="281277" cy="4931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Curved Up Arrow 36"/>
          <p:cNvSpPr/>
          <p:nvPr/>
        </p:nvSpPr>
        <p:spPr>
          <a:xfrm rot="10800000">
            <a:off x="8294721" y="3297791"/>
            <a:ext cx="396479" cy="252310"/>
          </a:xfrm>
          <a:prstGeom prst="curved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8" name="Curved Up Arrow 37"/>
          <p:cNvSpPr/>
          <p:nvPr/>
        </p:nvSpPr>
        <p:spPr>
          <a:xfrm rot="10800000">
            <a:off x="7993518" y="3329132"/>
            <a:ext cx="396479" cy="252310"/>
          </a:xfrm>
          <a:prstGeom prst="curved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9" name="Curved Up Arrow 38"/>
          <p:cNvSpPr/>
          <p:nvPr/>
        </p:nvSpPr>
        <p:spPr>
          <a:xfrm rot="10800000">
            <a:off x="8651320" y="3298795"/>
            <a:ext cx="396479" cy="252310"/>
          </a:xfrm>
          <a:prstGeom prst="curved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0" name="Curved Up Arrow 39"/>
          <p:cNvSpPr/>
          <p:nvPr/>
        </p:nvSpPr>
        <p:spPr>
          <a:xfrm rot="10800000">
            <a:off x="5900715" y="3614581"/>
            <a:ext cx="396479" cy="252310"/>
          </a:xfrm>
          <a:prstGeom prst="curved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3667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60638"/>
            <a:ext cx="11269361" cy="1769762"/>
          </a:xfrm>
        </p:spPr>
        <p:txBody>
          <a:bodyPr>
            <a:normAutofit/>
          </a:bodyPr>
          <a:lstStyle/>
          <a:p>
            <a:r>
              <a:rPr lang="en-GB" b="1" u="sng" dirty="0">
                <a:solidFill>
                  <a:srgbClr val="7030A0"/>
                </a:solidFill>
                <a:latin typeface="Letterjoin-Air8" panose="02000805000000020003" pitchFamily="50" charset="0"/>
              </a:rPr>
              <a:t>Different </a:t>
            </a:r>
            <a:r>
              <a:rPr lang="en-GB" b="1" u="sng" dirty="0" smtClean="0">
                <a:solidFill>
                  <a:srgbClr val="7030A0"/>
                </a:solidFill>
                <a:latin typeface="Letterjoin-Air8" panose="02000805000000020003" pitchFamily="50" charset="0"/>
              </a:rPr>
              <a:t>strategies </a:t>
            </a:r>
            <a:r>
              <a:rPr lang="en-GB" b="1" u="sng" dirty="0">
                <a:solidFill>
                  <a:srgbClr val="7030A0"/>
                </a:solidFill>
                <a:latin typeface="Letterjoin-Air8" panose="02000805000000020003" pitchFamily="50" charset="0"/>
              </a:rPr>
              <a:t>to </a:t>
            </a:r>
            <a:r>
              <a:rPr lang="en-GB" b="1" u="sng" dirty="0" smtClean="0">
                <a:solidFill>
                  <a:srgbClr val="7030A0"/>
                </a:solidFill>
                <a:latin typeface="Letterjoin-Air8" panose="02000805000000020003" pitchFamily="50" charset="0"/>
              </a:rPr>
              <a:t>Subtract. </a:t>
            </a:r>
            <a:br>
              <a:rPr lang="en-GB" b="1" u="sng" dirty="0" smtClean="0">
                <a:solidFill>
                  <a:srgbClr val="7030A0"/>
                </a:solidFill>
                <a:latin typeface="Letterjoin-Air8" panose="02000805000000020003" pitchFamily="50" charset="0"/>
              </a:rPr>
            </a:br>
            <a:r>
              <a:rPr lang="en-GB" b="1" dirty="0" smtClean="0">
                <a:latin typeface="Letterjoin-Air8" panose="02000805000000020003" pitchFamily="50" charset="0"/>
              </a:rPr>
              <a:t>                 </a:t>
            </a:r>
            <a:br>
              <a:rPr lang="en-GB" b="1" dirty="0" smtClean="0">
                <a:latin typeface="Letterjoin-Air8" panose="02000805000000020003" pitchFamily="50" charset="0"/>
              </a:rPr>
            </a:br>
            <a:r>
              <a:rPr lang="en-GB" b="1" dirty="0" smtClean="0">
                <a:latin typeface="Letterjoin-Air8" panose="02000805000000020003" pitchFamily="50" charset="0"/>
              </a:rPr>
              <a:t>                  </a:t>
            </a:r>
            <a:r>
              <a:rPr lang="en-GB" b="1" u="sng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23 - 12= 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1930400"/>
            <a:ext cx="8876028" cy="576262"/>
          </a:xfrm>
        </p:spPr>
        <p:txBody>
          <a:bodyPr/>
          <a:lstStyle/>
          <a:p>
            <a:r>
              <a:rPr lang="en-GB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Using tens and ones knowledge. </a:t>
            </a:r>
            <a:endParaRPr lang="en-GB" dirty="0">
              <a:solidFill>
                <a:schemeClr val="tx1"/>
              </a:solidFill>
              <a:latin typeface="Letterjoin-Air8" panose="02000805000000020003" pitchFamily="50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08939" y="2737245"/>
            <a:ext cx="8876028" cy="3304117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 </a:t>
            </a:r>
            <a:r>
              <a:rPr lang="en-GB" sz="66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23   -   12   = </a:t>
            </a:r>
            <a:endParaRPr lang="en-GB" dirty="0">
              <a:solidFill>
                <a:schemeClr val="tx1"/>
              </a:solidFill>
              <a:latin typeface="Letterjoin-Air8" panose="02000805000000020003" pitchFamily="50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08893" y="3593437"/>
            <a:ext cx="495300" cy="244792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57704" y="4150432"/>
            <a:ext cx="523875" cy="4572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6902" y="3621465"/>
            <a:ext cx="523875" cy="457200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4359882" y="4365636"/>
            <a:ext cx="753877" cy="96470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736820" y="6041362"/>
            <a:ext cx="4571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Letterjoin-Air8" panose="02000805000000020003" pitchFamily="50" charset="0"/>
              </a:rPr>
              <a:t>13</a:t>
            </a:r>
            <a:endParaRPr lang="en-GB" sz="2400" dirty="0">
              <a:latin typeface="Letterjoin-Air8" panose="02000805000000020003" pitchFamily="50" charset="0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5528470" y="3699616"/>
            <a:ext cx="362647" cy="30089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528470" y="4201215"/>
            <a:ext cx="362647" cy="392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5966795" y="3661399"/>
            <a:ext cx="4667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Letterjoin-Air8" panose="02000805000000020003" pitchFamily="50" charset="0"/>
              </a:rPr>
              <a:t>12</a:t>
            </a:r>
            <a:endParaRPr lang="en-GB" sz="2400" dirty="0">
              <a:latin typeface="Letterjoin-Air8" panose="02000805000000020003" pitchFamily="50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041561" y="4199279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Letterjoin-Air8" panose="02000805000000020003" pitchFamily="50" charset="0"/>
              </a:rPr>
              <a:t>11</a:t>
            </a:r>
            <a:endParaRPr lang="en-GB" sz="2400" dirty="0">
              <a:latin typeface="Letterjoin-Air8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8119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9467563" cy="1320800"/>
          </a:xfrm>
        </p:spPr>
        <p:txBody>
          <a:bodyPr>
            <a:noAutofit/>
          </a:bodyPr>
          <a:lstStyle/>
          <a:p>
            <a:r>
              <a:rPr lang="en-US" sz="4400" dirty="0" smtClean="0">
                <a:latin typeface="Letterjoin-Air8" panose="02000805000000020003" pitchFamily="50" charset="0"/>
              </a:rPr>
              <a:t>Ways to help at home…</a:t>
            </a:r>
            <a:endParaRPr lang="en-GB" sz="4400" dirty="0">
              <a:latin typeface="Letterjoin-Air8" panose="02000805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3064" y="1505680"/>
            <a:ext cx="10851520" cy="4932190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>
                <a:latin typeface="Letterjoin-Air8" panose="02000805000000020003" pitchFamily="50" charset="0"/>
              </a:rPr>
              <a:t>Lego- adding two amounts together.</a:t>
            </a:r>
            <a:br>
              <a:rPr lang="en-GB" dirty="0" smtClean="0">
                <a:latin typeface="Letterjoin-Air8" panose="02000805000000020003" pitchFamily="50" charset="0"/>
              </a:rPr>
            </a:br>
            <a:endParaRPr lang="en-GB" dirty="0" smtClean="0">
              <a:latin typeface="Letterjoin-Air8" panose="02000805000000020003" pitchFamily="50" charset="0"/>
            </a:endParaRPr>
          </a:p>
          <a:p>
            <a:r>
              <a:rPr lang="en-GB" dirty="0" smtClean="0">
                <a:latin typeface="Letterjoin-Air8" panose="02000805000000020003" pitchFamily="50" charset="0"/>
              </a:rPr>
              <a:t>Play-Doh. </a:t>
            </a:r>
            <a:br>
              <a:rPr lang="en-GB" dirty="0" smtClean="0">
                <a:latin typeface="Letterjoin-Air8" panose="02000805000000020003" pitchFamily="50" charset="0"/>
              </a:rPr>
            </a:br>
            <a:endParaRPr lang="en-GB" dirty="0" smtClean="0">
              <a:latin typeface="Letterjoin-Air8" panose="02000805000000020003" pitchFamily="50" charset="0"/>
            </a:endParaRPr>
          </a:p>
          <a:p>
            <a:r>
              <a:rPr lang="en-GB" dirty="0">
                <a:latin typeface="Letterjoin-Air8" panose="02000805000000020003" pitchFamily="50" charset="0"/>
              </a:rPr>
              <a:t>R</a:t>
            </a:r>
            <a:r>
              <a:rPr lang="en-GB" dirty="0" smtClean="0">
                <a:latin typeface="Letterjoin-Air8" panose="02000805000000020003" pitchFamily="50" charset="0"/>
              </a:rPr>
              <a:t>oll two dice and add or subtract them. </a:t>
            </a:r>
            <a:br>
              <a:rPr lang="en-GB" dirty="0" smtClean="0">
                <a:latin typeface="Letterjoin-Air8" panose="02000805000000020003" pitchFamily="50" charset="0"/>
              </a:rPr>
            </a:br>
            <a:endParaRPr lang="en-GB" dirty="0" smtClean="0">
              <a:latin typeface="Letterjoin-Air8" panose="02000805000000020003" pitchFamily="50" charset="0"/>
            </a:endParaRPr>
          </a:p>
          <a:p>
            <a:r>
              <a:rPr lang="en-GB" dirty="0" smtClean="0">
                <a:latin typeface="Letterjoin-Air8" panose="02000805000000020003" pitchFamily="50" charset="0"/>
              </a:rPr>
              <a:t>Dominoes- adding both sides of the domino. </a:t>
            </a:r>
            <a:br>
              <a:rPr lang="en-GB" dirty="0" smtClean="0">
                <a:latin typeface="Letterjoin-Air8" panose="02000805000000020003" pitchFamily="50" charset="0"/>
              </a:rPr>
            </a:br>
            <a:endParaRPr lang="en-GB" dirty="0" smtClean="0">
              <a:latin typeface="Letterjoin-Air8" panose="02000805000000020003" pitchFamily="50" charset="0"/>
            </a:endParaRPr>
          </a:p>
          <a:p>
            <a:r>
              <a:rPr lang="en-GB" dirty="0" smtClean="0">
                <a:latin typeface="Letterjoin-Air8" panose="02000805000000020003" pitchFamily="50" charset="0"/>
              </a:rPr>
              <a:t>Show them a number sentence- What else do they know? </a:t>
            </a:r>
          </a:p>
          <a:p>
            <a:pPr marL="0" indent="0">
              <a:buNone/>
            </a:pPr>
            <a:r>
              <a:rPr lang="en-GB" dirty="0" smtClean="0">
                <a:latin typeface="Letterjoin-Air8" panose="02000805000000020003" pitchFamily="50" charset="0"/>
              </a:rPr>
              <a:t>E.g.  5 + 3 = 8 ,  15 + 3 =18,  25+ 3 = 28</a:t>
            </a:r>
            <a:br>
              <a:rPr lang="en-GB" dirty="0" smtClean="0">
                <a:latin typeface="Letterjoin-Air8" panose="02000805000000020003" pitchFamily="50" charset="0"/>
              </a:rPr>
            </a:br>
            <a:endParaRPr lang="en-GB" dirty="0" smtClean="0">
              <a:latin typeface="Letterjoin-Air8" panose="02000805000000020003" pitchFamily="50" charset="0"/>
            </a:endParaRPr>
          </a:p>
          <a:p>
            <a:r>
              <a:rPr lang="en-GB" dirty="0" smtClean="0">
                <a:latin typeface="Letterjoin-Air8" panose="02000805000000020003" pitchFamily="50" charset="0"/>
              </a:rPr>
              <a:t>Adding items at dinner- </a:t>
            </a:r>
            <a:br>
              <a:rPr lang="en-GB" dirty="0" smtClean="0">
                <a:latin typeface="Letterjoin-Air8" panose="02000805000000020003" pitchFamily="50" charset="0"/>
              </a:rPr>
            </a:br>
            <a:r>
              <a:rPr lang="en-GB" dirty="0" smtClean="0">
                <a:latin typeface="Letterjoin-Air8" panose="02000805000000020003" pitchFamily="50" charset="0"/>
              </a:rPr>
              <a:t/>
            </a:r>
            <a:br>
              <a:rPr lang="en-GB" dirty="0" smtClean="0">
                <a:latin typeface="Letterjoin-Air8" panose="02000805000000020003" pitchFamily="50" charset="0"/>
              </a:rPr>
            </a:br>
            <a:r>
              <a:rPr lang="en-GB" dirty="0" smtClean="0">
                <a:latin typeface="Letterjoin-Air8" panose="02000805000000020003" pitchFamily="50" charset="0"/>
              </a:rPr>
              <a:t>If I added the number of chips you have to the number I have, how many chips are there altogether? </a:t>
            </a:r>
            <a:br>
              <a:rPr lang="en-GB" dirty="0" smtClean="0">
                <a:latin typeface="Letterjoin-Air8" panose="02000805000000020003" pitchFamily="50" charset="0"/>
              </a:rPr>
            </a:br>
            <a:endParaRPr lang="en-GB" dirty="0" smtClean="0">
              <a:latin typeface="Letterjoin-Air8" panose="02000805000000020003" pitchFamily="50" charset="0"/>
            </a:endParaRPr>
          </a:p>
          <a:p>
            <a:r>
              <a:rPr lang="en-GB" dirty="0" smtClean="0">
                <a:latin typeface="Letterjoin-Air8" panose="02000805000000020003" pitchFamily="50" charset="0"/>
              </a:rPr>
              <a:t>Straws. </a:t>
            </a:r>
            <a:br>
              <a:rPr lang="en-GB" dirty="0" smtClean="0">
                <a:latin typeface="Letterjoin-Air8" panose="02000805000000020003" pitchFamily="50" charset="0"/>
              </a:rPr>
            </a:br>
            <a:endParaRPr lang="en-GB" dirty="0" smtClean="0">
              <a:latin typeface="Letterjoin-Air8" panose="02000805000000020003" pitchFamily="50" charset="0"/>
            </a:endParaRPr>
          </a:p>
          <a:p>
            <a:endParaRPr lang="en-GB" dirty="0" smtClean="0">
              <a:latin typeface="Letterjoin-Air8" panose="02000805000000020003" pitchFamily="50" charset="0"/>
            </a:endParaRPr>
          </a:p>
          <a:p>
            <a:endParaRPr lang="en-GB" dirty="0" smtClean="0">
              <a:latin typeface="Letterjoin-Air8" panose="02000805000000020003" pitchFamily="50" charset="0"/>
            </a:endParaRPr>
          </a:p>
          <a:p>
            <a:endParaRPr lang="en-GB" dirty="0" smtClean="0">
              <a:latin typeface="Letterjoin-Air8" panose="02000805000000020003" pitchFamily="50" charset="0"/>
            </a:endParaRPr>
          </a:p>
          <a:p>
            <a:endParaRPr lang="en-GB" dirty="0">
              <a:latin typeface="Letterjoin-Air8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6366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7324" y="151740"/>
            <a:ext cx="9274188" cy="1320800"/>
          </a:xfrm>
        </p:spPr>
        <p:txBody>
          <a:bodyPr>
            <a:noAutofit/>
          </a:bodyPr>
          <a:lstStyle/>
          <a:p>
            <a:r>
              <a:rPr lang="en-US" sz="4800" dirty="0" smtClean="0">
                <a:latin typeface="Letterjoin-Air8" panose="02000805000000020003" pitchFamily="50" charset="0"/>
              </a:rPr>
              <a:t>National Curriculum.</a:t>
            </a:r>
            <a:endParaRPr lang="en-GB" sz="4800" dirty="0">
              <a:latin typeface="Letterjoin-Air8" panose="02000805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694" y="1151906"/>
            <a:ext cx="11364245" cy="54032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600" b="1" u="sng" dirty="0" smtClean="0">
                <a:latin typeface="Letterjoin-Air8" panose="02000805000000020003" pitchFamily="50" charset="0"/>
              </a:rPr>
              <a:t>Pupils in Year 1 should be taught to: </a:t>
            </a:r>
          </a:p>
          <a:p>
            <a:pPr marL="0" indent="0">
              <a:buNone/>
            </a:pPr>
            <a:endParaRPr lang="en-GB" b="1" u="sng" dirty="0" smtClean="0">
              <a:latin typeface="Letterjoin-Air8" panose="02000805000000020003" pitchFamily="50" charset="0"/>
            </a:endParaRPr>
          </a:p>
          <a:p>
            <a:r>
              <a:rPr lang="en-GB" dirty="0">
                <a:latin typeface="Letterjoin-Air8" panose="02000805000000020003" pitchFamily="50" charset="0"/>
              </a:rPr>
              <a:t>S</a:t>
            </a:r>
            <a:r>
              <a:rPr lang="en-GB" dirty="0" smtClean="0">
                <a:latin typeface="Letterjoin-Air8" panose="02000805000000020003" pitchFamily="50" charset="0"/>
              </a:rPr>
              <a:t>olve </a:t>
            </a:r>
            <a:r>
              <a:rPr lang="en-GB" dirty="0">
                <a:latin typeface="Letterjoin-Air8" panose="02000805000000020003" pitchFamily="50" charset="0"/>
              </a:rPr>
              <a:t>one-step </a:t>
            </a:r>
            <a:r>
              <a:rPr lang="en-GB" dirty="0" smtClean="0">
                <a:latin typeface="Letterjoin-Air8" panose="02000805000000020003" pitchFamily="50" charset="0"/>
              </a:rPr>
              <a:t>problems. </a:t>
            </a:r>
            <a:br>
              <a:rPr lang="en-GB" dirty="0" smtClean="0">
                <a:latin typeface="Letterjoin-Air8" panose="02000805000000020003" pitchFamily="50" charset="0"/>
              </a:rPr>
            </a:br>
            <a:endParaRPr lang="en-US" b="1" u="sng" dirty="0" smtClean="0">
              <a:latin typeface="Letterjoin-Air8" panose="02000805000000020003" pitchFamily="50" charset="0"/>
            </a:endParaRPr>
          </a:p>
          <a:p>
            <a:pPr marL="0" indent="0">
              <a:buNone/>
            </a:pPr>
            <a:r>
              <a:rPr lang="en-GB" sz="2800" b="1" u="sng" dirty="0" smtClean="0">
                <a:latin typeface="Letterjoin-Air8" panose="02000805000000020003" pitchFamily="50" charset="0"/>
              </a:rPr>
              <a:t>Pupils </a:t>
            </a:r>
            <a:r>
              <a:rPr lang="en-GB" sz="2800" b="1" u="sng" dirty="0">
                <a:latin typeface="Letterjoin-Air8" panose="02000805000000020003" pitchFamily="50" charset="0"/>
              </a:rPr>
              <a:t>in Year </a:t>
            </a:r>
            <a:r>
              <a:rPr lang="en-GB" sz="2800" b="1" u="sng" dirty="0" smtClean="0">
                <a:latin typeface="Letterjoin-Air8" panose="02000805000000020003" pitchFamily="50" charset="0"/>
              </a:rPr>
              <a:t>2 </a:t>
            </a:r>
            <a:r>
              <a:rPr lang="en-GB" sz="2800" b="1" u="sng" dirty="0">
                <a:latin typeface="Letterjoin-Air8" panose="02000805000000020003" pitchFamily="50" charset="0"/>
              </a:rPr>
              <a:t>should be taught to:</a:t>
            </a:r>
            <a:r>
              <a:rPr lang="en-GB" sz="2100" b="1" u="sng" dirty="0">
                <a:latin typeface="Letterjoin-Air8" panose="02000805000000020003" pitchFamily="50" charset="0"/>
              </a:rPr>
              <a:t> </a:t>
            </a:r>
            <a:r>
              <a:rPr lang="en-GB" b="1" u="sng" dirty="0" smtClean="0">
                <a:latin typeface="Letterjoin-Air8" panose="02000805000000020003" pitchFamily="50" charset="0"/>
              </a:rPr>
              <a:t/>
            </a:r>
            <a:br>
              <a:rPr lang="en-GB" b="1" u="sng" dirty="0" smtClean="0">
                <a:latin typeface="Letterjoin-Air8" panose="02000805000000020003" pitchFamily="50" charset="0"/>
              </a:rPr>
            </a:br>
            <a:endParaRPr lang="en-GB" b="1" u="sng" dirty="0">
              <a:latin typeface="Letterjoin-Air8" panose="02000805000000020003" pitchFamily="50" charset="0"/>
            </a:endParaRPr>
          </a:p>
          <a:p>
            <a:r>
              <a:rPr lang="en-GB" dirty="0">
                <a:latin typeface="Letterjoin-Air8" panose="02000805000000020003" pitchFamily="50" charset="0"/>
              </a:rPr>
              <a:t>U</a:t>
            </a:r>
            <a:r>
              <a:rPr lang="en-GB" dirty="0" smtClean="0">
                <a:latin typeface="Letterjoin-Air8" panose="02000805000000020003" pitchFamily="50" charset="0"/>
              </a:rPr>
              <a:t>se </a:t>
            </a:r>
            <a:r>
              <a:rPr lang="en-GB" dirty="0">
                <a:latin typeface="Letterjoin-Air8" panose="02000805000000020003" pitchFamily="50" charset="0"/>
              </a:rPr>
              <a:t>multiplication and division facts for the 2, 5 and 10 multiplication tables, including recognising odd and even </a:t>
            </a:r>
            <a:r>
              <a:rPr lang="en-GB" dirty="0" smtClean="0">
                <a:latin typeface="Letterjoin-Air8" panose="02000805000000020003" pitchFamily="50" charset="0"/>
              </a:rPr>
              <a:t>numbers.</a:t>
            </a:r>
            <a:br>
              <a:rPr lang="en-GB" dirty="0" smtClean="0">
                <a:latin typeface="Letterjoin-Air8" panose="02000805000000020003" pitchFamily="50" charset="0"/>
              </a:rPr>
            </a:br>
            <a:endParaRPr lang="en-GB" dirty="0" smtClean="0">
              <a:latin typeface="Letterjoin-Air8" panose="02000805000000020003" pitchFamily="50" charset="0"/>
            </a:endParaRPr>
          </a:p>
          <a:p>
            <a:r>
              <a:rPr lang="en-GB" dirty="0" smtClean="0">
                <a:latin typeface="Letterjoin-Air8" panose="02000805000000020003" pitchFamily="50" charset="0"/>
              </a:rPr>
              <a:t>Write multiplication and division number sentences. </a:t>
            </a:r>
            <a:br>
              <a:rPr lang="en-GB" dirty="0" smtClean="0">
                <a:latin typeface="Letterjoin-Air8" panose="02000805000000020003" pitchFamily="50" charset="0"/>
              </a:rPr>
            </a:br>
            <a:endParaRPr lang="en-GB" dirty="0" smtClean="0">
              <a:latin typeface="Letterjoin-Air8" panose="02000805000000020003" pitchFamily="50" charset="0"/>
            </a:endParaRPr>
          </a:p>
          <a:p>
            <a:r>
              <a:rPr lang="en-GB" dirty="0">
                <a:latin typeface="Letterjoin-Air8" panose="02000805000000020003" pitchFamily="50" charset="0"/>
              </a:rPr>
              <a:t>S</a:t>
            </a:r>
            <a:r>
              <a:rPr lang="en-GB" dirty="0" smtClean="0">
                <a:latin typeface="Letterjoin-Air8" panose="02000805000000020003" pitchFamily="50" charset="0"/>
              </a:rPr>
              <a:t>olve problems involving more than one step. </a:t>
            </a:r>
            <a:endParaRPr lang="en-GB" b="1" u="sng" dirty="0" smtClean="0">
              <a:latin typeface="Letterjoin-Air8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9037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3832" y="288324"/>
            <a:ext cx="8596668" cy="1320800"/>
          </a:xfrm>
        </p:spPr>
        <p:txBody>
          <a:bodyPr>
            <a:normAutofit/>
          </a:bodyPr>
          <a:lstStyle/>
          <a:p>
            <a:r>
              <a:rPr lang="en-GB" sz="6000" b="1" u="sng" dirty="0" smtClean="0">
                <a:solidFill>
                  <a:srgbClr val="7030A0"/>
                </a:solidFill>
                <a:latin typeface="Letterjoin-Air8" panose="02000805000000020003" pitchFamily="50" charset="0"/>
              </a:rPr>
              <a:t>Multiplication</a:t>
            </a:r>
            <a:endParaRPr lang="en-GB" sz="6000" dirty="0">
              <a:solidFill>
                <a:srgbClr val="7030A0"/>
              </a:solidFill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sz="half" idx="1"/>
          </p:nvPr>
        </p:nvSpPr>
        <p:spPr>
          <a:xfrm>
            <a:off x="642230" y="1788335"/>
            <a:ext cx="5338119" cy="484384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u="sng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Vocabulary:</a:t>
            </a:r>
            <a:endParaRPr lang="en-GB" sz="3600" dirty="0">
              <a:solidFill>
                <a:schemeClr val="tx1"/>
              </a:solidFill>
              <a:latin typeface="Letterjoin-Air8" panose="02000805000000020003" pitchFamily="50" charset="0"/>
            </a:endParaRPr>
          </a:p>
          <a:p>
            <a:pPr marL="0" indent="0">
              <a:buNone/>
            </a:pPr>
            <a:r>
              <a:rPr lang="en-GB" sz="26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-Multiply</a:t>
            </a:r>
          </a:p>
          <a:p>
            <a:pPr marL="0" indent="0">
              <a:buNone/>
            </a:pPr>
            <a:r>
              <a:rPr lang="en-GB" sz="26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-Times</a:t>
            </a:r>
          </a:p>
          <a:p>
            <a:pPr marL="0" indent="0">
              <a:buNone/>
            </a:pPr>
            <a:r>
              <a:rPr lang="en-GB" sz="26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-Repeated addition </a:t>
            </a:r>
          </a:p>
          <a:p>
            <a:pPr marL="0" indent="0">
              <a:buNone/>
            </a:pPr>
            <a:r>
              <a:rPr lang="en-GB" sz="26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-Lots of </a:t>
            </a:r>
          </a:p>
          <a:p>
            <a:pPr marL="0" indent="0">
              <a:buNone/>
            </a:pPr>
            <a:r>
              <a:rPr lang="en-GB" sz="26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-Groups of</a:t>
            </a:r>
          </a:p>
          <a:p>
            <a:pPr marL="0" indent="0">
              <a:buNone/>
            </a:pPr>
            <a:r>
              <a:rPr lang="en-GB" sz="26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-Product</a:t>
            </a:r>
          </a:p>
          <a:p>
            <a:pPr marL="0" indent="0">
              <a:buNone/>
            </a:pPr>
            <a:r>
              <a:rPr lang="en-GB" sz="26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-Multiplied by</a:t>
            </a:r>
            <a:endParaRPr lang="en-GB" sz="2600" dirty="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5025" y="2805928"/>
            <a:ext cx="1895475" cy="1781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731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766" y="498389"/>
            <a:ext cx="9912407" cy="1320800"/>
          </a:xfrm>
        </p:spPr>
        <p:txBody>
          <a:bodyPr>
            <a:normAutofit/>
          </a:bodyPr>
          <a:lstStyle/>
          <a:p>
            <a:r>
              <a:rPr lang="en-GB" sz="3200" dirty="0" smtClean="0">
                <a:solidFill>
                  <a:srgbClr val="7030A0"/>
                </a:solidFill>
                <a:latin typeface="Letterjoin-Air8" panose="02000805000000020003" pitchFamily="50" charset="0"/>
              </a:rPr>
              <a:t>Different strategies to Multiply. </a:t>
            </a:r>
            <a:endParaRPr lang="en-GB" sz="3200" dirty="0">
              <a:solidFill>
                <a:srgbClr val="7030A0"/>
              </a:solidFill>
              <a:latin typeface="Letterjoin-Air8" panose="02000805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3766" y="1819189"/>
            <a:ext cx="10900818" cy="3880772"/>
          </a:xfrm>
        </p:spPr>
        <p:txBody>
          <a:bodyPr/>
          <a:lstStyle/>
          <a:p>
            <a:pPr>
              <a:defRPr/>
            </a:pPr>
            <a:r>
              <a:rPr lang="en-GB" sz="2400" b="1" dirty="0">
                <a:solidFill>
                  <a:schemeClr val="tx1"/>
                </a:solidFill>
                <a:latin typeface="Letterjoin-Air8" panose="02000805000000020003" pitchFamily="50" charset="0"/>
              </a:rPr>
              <a:t>U</a:t>
            </a:r>
            <a:r>
              <a:rPr lang="en-GB" sz="2400" b="1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sing objects.</a:t>
            </a:r>
            <a:br>
              <a:rPr lang="en-GB" sz="2400" b="1" dirty="0" smtClean="0">
                <a:solidFill>
                  <a:schemeClr val="tx1"/>
                </a:solidFill>
                <a:latin typeface="Letterjoin-Air8" panose="02000805000000020003" pitchFamily="50" charset="0"/>
              </a:rPr>
            </a:br>
            <a:r>
              <a:rPr lang="en-GB" sz="2400" b="1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 </a:t>
            </a:r>
            <a:endParaRPr lang="en-GB" sz="2400" b="1" dirty="0">
              <a:solidFill>
                <a:schemeClr val="tx1"/>
              </a:solidFill>
              <a:latin typeface="Letterjoin-Air8" panose="02000805000000020003" pitchFamily="50" charset="0"/>
            </a:endParaRPr>
          </a:p>
          <a:p>
            <a:pPr>
              <a:defRPr/>
            </a:pPr>
            <a:r>
              <a:rPr lang="en-GB" sz="2400" b="1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Drawing pictures.</a:t>
            </a:r>
            <a:br>
              <a:rPr lang="en-GB" sz="2400" b="1" dirty="0" smtClean="0">
                <a:solidFill>
                  <a:schemeClr val="tx1"/>
                </a:solidFill>
                <a:latin typeface="Letterjoin-Air8" panose="02000805000000020003" pitchFamily="50" charset="0"/>
              </a:rPr>
            </a:br>
            <a:r>
              <a:rPr lang="en-GB" sz="2400" b="1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 </a:t>
            </a:r>
            <a:endParaRPr lang="en-GB" sz="2400" b="1" dirty="0">
              <a:solidFill>
                <a:schemeClr val="tx1"/>
              </a:solidFill>
              <a:latin typeface="Letterjoin-Air8" panose="02000805000000020003" pitchFamily="50" charset="0"/>
            </a:endParaRPr>
          </a:p>
          <a:p>
            <a:pPr>
              <a:defRPr/>
            </a:pPr>
            <a:r>
              <a:rPr lang="en-GB" sz="2400" b="1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Use </a:t>
            </a:r>
            <a:r>
              <a:rPr lang="en-GB" sz="2400" b="1" dirty="0">
                <a:solidFill>
                  <a:schemeClr val="tx1"/>
                </a:solidFill>
                <a:latin typeface="Letterjoin-Air8" panose="02000805000000020003" pitchFamily="50" charset="0"/>
              </a:rPr>
              <a:t>knowledge of counting in </a:t>
            </a:r>
            <a:r>
              <a:rPr lang="en-GB" sz="2400" b="1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2s, 3s, 5s and 10s. </a:t>
            </a:r>
            <a:endParaRPr lang="en-GB" sz="2400" b="1" dirty="0">
              <a:solidFill>
                <a:schemeClr val="tx1"/>
              </a:solidFill>
              <a:latin typeface="Letterjoin-Air8" panose="02000805000000020003" pitchFamily="50" charset="0"/>
            </a:endParaRP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5987" y="4451626"/>
            <a:ext cx="1895475" cy="1781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882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651" y="262121"/>
            <a:ext cx="10740309" cy="1320800"/>
          </a:xfrm>
        </p:spPr>
        <p:txBody>
          <a:bodyPr/>
          <a:lstStyle/>
          <a:p>
            <a:r>
              <a:rPr lang="en-GB" dirty="0">
                <a:solidFill>
                  <a:srgbClr val="7030A0"/>
                </a:solidFill>
                <a:latin typeface="Letterjoin-Air8" panose="02000805000000020003" pitchFamily="50" charset="0"/>
              </a:rPr>
              <a:t>Different strategies to Multiply. </a:t>
            </a:r>
            <a:endParaRPr lang="en-GB" dirty="0">
              <a:solidFill>
                <a:srgbClr val="7030A0"/>
              </a:solidFill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512277" y="3745615"/>
            <a:ext cx="6279520" cy="1126092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2371190" y="4734716"/>
            <a:ext cx="1779359" cy="155727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4475438" y="4734716"/>
            <a:ext cx="1779359" cy="155727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7012438" y="4725192"/>
            <a:ext cx="1779359" cy="155727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0185" y="5108750"/>
            <a:ext cx="732138" cy="80920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3565" y="5108750"/>
            <a:ext cx="732138" cy="80920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26967" y="5108750"/>
            <a:ext cx="732138" cy="80920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9523" y="5108750"/>
            <a:ext cx="732138" cy="80920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8267" y="5066241"/>
            <a:ext cx="732138" cy="80920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07534" y="5066241"/>
            <a:ext cx="732138" cy="80920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1316" y="1067628"/>
            <a:ext cx="2330481" cy="221891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19397" y="2695151"/>
            <a:ext cx="387853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Letterjoin-Air8" panose="02000805000000020003" pitchFamily="50" charset="0"/>
              </a:rPr>
              <a:t>2 + 2 + 2 =</a:t>
            </a:r>
            <a:endParaRPr lang="en-GB" sz="4400" dirty="0">
              <a:latin typeface="Letterjoin-Air8" panose="02000805000000020003" pitchFamily="50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985652" y="1615044"/>
            <a:ext cx="273132" cy="30875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985652" y="2022707"/>
            <a:ext cx="273132" cy="30875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2098058" y="1652620"/>
            <a:ext cx="273132" cy="30875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2098058" y="2013599"/>
            <a:ext cx="273132" cy="30875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3248993" y="1670965"/>
            <a:ext cx="273132" cy="30875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3248993" y="2056902"/>
            <a:ext cx="273132" cy="30875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819397" y="1418587"/>
            <a:ext cx="605642" cy="105690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1931803" y="1432927"/>
            <a:ext cx="605642" cy="105690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3082738" y="1451272"/>
            <a:ext cx="605642" cy="105690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548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3832" y="288324"/>
            <a:ext cx="8596668" cy="1320800"/>
          </a:xfrm>
        </p:spPr>
        <p:txBody>
          <a:bodyPr>
            <a:normAutofit/>
          </a:bodyPr>
          <a:lstStyle/>
          <a:p>
            <a:r>
              <a:rPr lang="en-GB" sz="6000" b="1" u="sng" dirty="0" smtClean="0">
                <a:solidFill>
                  <a:srgbClr val="7030A0"/>
                </a:solidFill>
                <a:latin typeface="Letterjoin-Air8" panose="02000805000000020003" pitchFamily="50" charset="0"/>
              </a:rPr>
              <a:t>Division </a:t>
            </a:r>
            <a:endParaRPr lang="en-GB" sz="6000" dirty="0">
              <a:solidFill>
                <a:srgbClr val="7030A0"/>
              </a:solidFill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sz="half" idx="1"/>
          </p:nvPr>
        </p:nvSpPr>
        <p:spPr>
          <a:xfrm>
            <a:off x="642230" y="1788335"/>
            <a:ext cx="7171734" cy="475496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u="sng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Vocabulary:</a:t>
            </a:r>
            <a:endParaRPr lang="en-GB" sz="4800" dirty="0">
              <a:solidFill>
                <a:schemeClr val="tx1"/>
              </a:solidFill>
              <a:latin typeface="Letterjoin-Air8" panose="02000805000000020003" pitchFamily="50" charset="0"/>
            </a:endParaRPr>
          </a:p>
          <a:p>
            <a:pPr marL="0" indent="0">
              <a:buNone/>
            </a:pPr>
            <a:r>
              <a:rPr lang="en-GB" sz="36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-Divide.</a:t>
            </a:r>
          </a:p>
          <a:p>
            <a:pPr marL="0" indent="0">
              <a:buNone/>
            </a:pPr>
            <a:r>
              <a:rPr lang="en-GB" sz="36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-Share.</a:t>
            </a:r>
          </a:p>
          <a:p>
            <a:pPr marL="0" indent="0">
              <a:buNone/>
            </a:pPr>
            <a:r>
              <a:rPr lang="en-GB" sz="36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-Shared by. </a:t>
            </a:r>
          </a:p>
          <a:p>
            <a:pPr marL="0" indent="0">
              <a:buNone/>
            </a:pPr>
            <a:r>
              <a:rPr lang="en-US" sz="36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-Shared equally.</a:t>
            </a:r>
          </a:p>
          <a:p>
            <a:pPr marL="0" indent="0">
              <a:buNone/>
            </a:pPr>
            <a:r>
              <a:rPr lang="en-US" sz="3600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-Groups of.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0793" y="3027837"/>
            <a:ext cx="2771775" cy="165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531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2881" y="322260"/>
            <a:ext cx="10740309" cy="1320800"/>
          </a:xfrm>
        </p:spPr>
        <p:txBody>
          <a:bodyPr/>
          <a:lstStyle/>
          <a:p>
            <a:r>
              <a:rPr lang="en-GB" dirty="0">
                <a:solidFill>
                  <a:srgbClr val="7030A0"/>
                </a:solidFill>
                <a:latin typeface="Letterjoin-Air8" panose="02000805000000020003" pitchFamily="50" charset="0"/>
              </a:rPr>
              <a:t>Different strategies to </a:t>
            </a:r>
            <a:r>
              <a:rPr lang="en-GB" dirty="0" smtClean="0">
                <a:solidFill>
                  <a:srgbClr val="7030A0"/>
                </a:solidFill>
                <a:latin typeface="Letterjoin-Air8" panose="02000805000000020003" pitchFamily="50" charset="0"/>
              </a:rPr>
              <a:t>Divide. </a:t>
            </a:r>
            <a:endParaRPr lang="en-GB" dirty="0">
              <a:solidFill>
                <a:srgbClr val="7030A0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2075952" y="2051242"/>
            <a:ext cx="1902633" cy="1809571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706" y="2282677"/>
            <a:ext cx="567084" cy="62677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1985" y="2314870"/>
            <a:ext cx="530907" cy="58679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2790" y="2970547"/>
            <a:ext cx="501913" cy="55474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297" y="2933431"/>
            <a:ext cx="535493" cy="59186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68940" y="1207088"/>
            <a:ext cx="4242837" cy="1052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latin typeface="Letterjoin-Air8" panose="02000805000000020003" pitchFamily="50" charset="0"/>
              </a:rPr>
              <a:t>8</a:t>
            </a:r>
            <a:r>
              <a:rPr lang="en-US" sz="6000" dirty="0" smtClean="0">
                <a:latin typeface="Letterjoin-Air8" panose="02000805000000020003" pitchFamily="50" charset="0"/>
              </a:rPr>
              <a:t> ÷ 2 =</a:t>
            </a:r>
            <a:endParaRPr lang="en-GB" sz="6000" dirty="0">
              <a:latin typeface="Letterjoin-Air8" panose="02000805000000020003" pitchFamily="50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6681610" y="1687456"/>
            <a:ext cx="273132" cy="30875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7217770" y="2088040"/>
            <a:ext cx="273132" cy="30875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9163876" y="1641120"/>
            <a:ext cx="273132" cy="30875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8660661" y="1610900"/>
            <a:ext cx="273132" cy="30875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8462585" y="1992934"/>
            <a:ext cx="273132" cy="30875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6772879" y="2102257"/>
            <a:ext cx="273132" cy="30875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 rot="5400000">
            <a:off x="6527726" y="1224668"/>
            <a:ext cx="1271928" cy="1726745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 rot="5400000">
            <a:off x="8377871" y="1197307"/>
            <a:ext cx="1288869" cy="1783625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1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3554" y="3740734"/>
            <a:ext cx="3744913" cy="286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Oval 31"/>
          <p:cNvSpPr/>
          <p:nvPr/>
        </p:nvSpPr>
        <p:spPr>
          <a:xfrm>
            <a:off x="8931243" y="1983142"/>
            <a:ext cx="273132" cy="30875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7354336" y="1672743"/>
            <a:ext cx="273132" cy="30875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100320" y="2007374"/>
            <a:ext cx="1865596" cy="185211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7788" y="2310618"/>
            <a:ext cx="567084" cy="62677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4067" y="2342811"/>
            <a:ext cx="530907" cy="586792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4872" y="2998488"/>
            <a:ext cx="501913" cy="554746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9379" y="2961372"/>
            <a:ext cx="535493" cy="591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489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10097758" cy="1320800"/>
          </a:xfrm>
        </p:spPr>
        <p:txBody>
          <a:bodyPr>
            <a:noAutofit/>
          </a:bodyPr>
          <a:lstStyle/>
          <a:p>
            <a:r>
              <a:rPr lang="en-US" sz="4800" dirty="0" smtClean="0">
                <a:latin typeface="Letterjoin-Air8" panose="02000805000000020003" pitchFamily="50" charset="0"/>
              </a:rPr>
              <a:t>Ways to help at home…</a:t>
            </a:r>
            <a:endParaRPr lang="en-GB" sz="4800" dirty="0">
              <a:latin typeface="Letterjoin-Air8" panose="02000805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0133" y="1802243"/>
            <a:ext cx="10740309" cy="3880773"/>
          </a:xfrm>
        </p:spPr>
        <p:txBody>
          <a:bodyPr/>
          <a:lstStyle/>
          <a:p>
            <a:r>
              <a:rPr lang="en-GB" sz="2800" dirty="0" smtClean="0">
                <a:latin typeface="Letterjoin-Air8" panose="02000805000000020003" pitchFamily="50" charset="0"/>
              </a:rPr>
              <a:t>Sharing out teddies/toys. </a:t>
            </a:r>
            <a:br>
              <a:rPr lang="en-GB" sz="2800" dirty="0" smtClean="0">
                <a:latin typeface="Letterjoin-Air8" panose="02000805000000020003" pitchFamily="50" charset="0"/>
              </a:rPr>
            </a:br>
            <a:endParaRPr lang="en-GB" sz="2800" dirty="0" smtClean="0">
              <a:latin typeface="Letterjoin-Air8" panose="02000805000000020003" pitchFamily="50" charset="0"/>
            </a:endParaRPr>
          </a:p>
          <a:p>
            <a:r>
              <a:rPr lang="en-GB" sz="2800" dirty="0" smtClean="0">
                <a:latin typeface="Letterjoin-Air8" panose="02000805000000020003" pitchFamily="50" charset="0"/>
              </a:rPr>
              <a:t>Can you give each of us 2 sweets each?</a:t>
            </a:r>
            <a:br>
              <a:rPr lang="en-GB" sz="2800" dirty="0" smtClean="0">
                <a:latin typeface="Letterjoin-Air8" panose="02000805000000020003" pitchFamily="50" charset="0"/>
              </a:rPr>
            </a:br>
            <a:endParaRPr lang="en-GB" sz="2800" dirty="0" smtClean="0">
              <a:latin typeface="Letterjoin-Air8" panose="02000805000000020003" pitchFamily="50" charset="0"/>
            </a:endParaRPr>
          </a:p>
          <a:p>
            <a:r>
              <a:rPr lang="en-GB" sz="2800" dirty="0" smtClean="0">
                <a:latin typeface="Letterjoin-Air8" panose="02000805000000020003" pitchFamily="50" charset="0"/>
              </a:rPr>
              <a:t>Counting coins- 3 x 5p- counting in 5s.</a:t>
            </a:r>
            <a:br>
              <a:rPr lang="en-GB" sz="2800" dirty="0" smtClean="0">
                <a:latin typeface="Letterjoin-Air8" panose="02000805000000020003" pitchFamily="50" charset="0"/>
              </a:rPr>
            </a:br>
            <a:r>
              <a:rPr lang="en-GB" sz="2800" dirty="0" smtClean="0">
                <a:latin typeface="Letterjoin-Air8" panose="02000805000000020003" pitchFamily="50" charset="0"/>
              </a:rPr>
              <a:t> </a:t>
            </a:r>
          </a:p>
          <a:p>
            <a:pPr marL="0" indent="0">
              <a:buNone/>
            </a:pPr>
            <a:endParaRPr lang="en-GB" sz="2800" dirty="0" smtClean="0">
              <a:latin typeface="Letterjoin-Air8" panose="02000805000000020003" pitchFamily="50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3316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6361" y="288631"/>
            <a:ext cx="6756621" cy="1135255"/>
          </a:xfrm>
        </p:spPr>
        <p:txBody>
          <a:bodyPr>
            <a:normAutofit fontScale="90000"/>
          </a:bodyPr>
          <a:lstStyle/>
          <a:p>
            <a:r>
              <a:rPr lang="en-GB" sz="8000" u="sng" dirty="0" smtClean="0">
                <a:latin typeface="Letterjoin-Air8" panose="02000805000000020003" pitchFamily="50" charset="0"/>
              </a:rPr>
              <a:t>Fractions.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221673" y="1616141"/>
            <a:ext cx="1218804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3200" u="sng" dirty="0">
                <a:latin typeface="Letterjoin-Air8" panose="02000805000000020003" pitchFamily="50" charset="0"/>
              </a:rPr>
              <a:t>Half and quarter of shapes </a:t>
            </a:r>
            <a:r>
              <a:rPr lang="en-GB" altLang="en-US" sz="3200" u="sng" dirty="0" smtClean="0">
                <a:latin typeface="Letterjoin-Air8" panose="02000805000000020003" pitchFamily="50" charset="0"/>
              </a:rPr>
              <a:t/>
            </a:r>
            <a:br>
              <a:rPr lang="en-GB" altLang="en-US" sz="3200" u="sng" dirty="0" smtClean="0">
                <a:latin typeface="Letterjoin-Air8" panose="02000805000000020003" pitchFamily="50" charset="0"/>
              </a:rPr>
            </a:br>
            <a:r>
              <a:rPr lang="en-GB" altLang="en-US" sz="3200" dirty="0" smtClean="0">
                <a:latin typeface="Letterjoin-Air8" panose="02000805000000020003" pitchFamily="50" charset="0"/>
              </a:rPr>
              <a:t>–</a:t>
            </a:r>
            <a:r>
              <a:rPr lang="en-GB" altLang="en-US" sz="2800" dirty="0" smtClean="0">
                <a:latin typeface="Letterjoin-Air8" panose="02000805000000020003" pitchFamily="50" charset="0"/>
              </a:rPr>
              <a:t>Divide </a:t>
            </a:r>
            <a:r>
              <a:rPr lang="en-GB" altLang="en-US" sz="2800" dirty="0">
                <a:latin typeface="Letterjoin-Air8" panose="02000805000000020003" pitchFamily="50" charset="0"/>
              </a:rPr>
              <a:t>the shapes in to equal </a:t>
            </a:r>
            <a:r>
              <a:rPr lang="en-GB" altLang="en-US" sz="2800" dirty="0" smtClean="0">
                <a:latin typeface="Letterjoin-Air8" panose="02000805000000020003" pitchFamily="50" charset="0"/>
              </a:rPr>
              <a:t>parts.</a:t>
            </a:r>
          </a:p>
          <a:p>
            <a:endParaRPr lang="en-US" altLang="en-US" sz="2800" dirty="0">
              <a:latin typeface="Letterjoin-Air8" panose="02000805000000020003" pitchFamily="50" charset="0"/>
            </a:endParaRPr>
          </a:p>
          <a:p>
            <a:endParaRPr lang="en-US" altLang="en-US" sz="2800" dirty="0" smtClean="0">
              <a:latin typeface="Letterjoin-Air8" panose="02000805000000020003" pitchFamily="50" charset="0"/>
            </a:endParaRPr>
          </a:p>
          <a:p>
            <a:endParaRPr lang="en-GB" altLang="en-US" sz="3200" dirty="0">
              <a:latin typeface="Letterjoin-Air8" panose="02000805000000020003" pitchFamily="50" charset="0"/>
            </a:endParaRPr>
          </a:p>
          <a:p>
            <a:r>
              <a:rPr lang="en-GB" altLang="en-US" sz="3200" u="sng" dirty="0">
                <a:latin typeface="Letterjoin-Air8" panose="02000805000000020003" pitchFamily="50" charset="0"/>
              </a:rPr>
              <a:t>Half and quarter of numbers or </a:t>
            </a:r>
            <a:r>
              <a:rPr lang="en-GB" altLang="en-US" sz="3200" u="sng" dirty="0" smtClean="0">
                <a:latin typeface="Letterjoin-Air8" panose="02000805000000020003" pitchFamily="50" charset="0"/>
              </a:rPr>
              <a:t>objects</a:t>
            </a:r>
            <a:br>
              <a:rPr lang="en-GB" altLang="en-US" sz="3200" u="sng" dirty="0" smtClean="0">
                <a:latin typeface="Letterjoin-Air8" panose="02000805000000020003" pitchFamily="50" charset="0"/>
              </a:rPr>
            </a:br>
            <a:r>
              <a:rPr lang="en-GB" altLang="en-US" sz="3200" dirty="0" smtClean="0">
                <a:latin typeface="Letterjoin-Air8" panose="02000805000000020003" pitchFamily="50" charset="0"/>
              </a:rPr>
              <a:t>-</a:t>
            </a:r>
            <a:r>
              <a:rPr lang="en-GB" altLang="en-US" sz="2600" dirty="0">
                <a:latin typeface="Letterjoin-Air8" panose="02000805000000020003" pitchFamily="50" charset="0"/>
              </a:rPr>
              <a:t>D</a:t>
            </a:r>
            <a:r>
              <a:rPr lang="en-GB" altLang="en-US" sz="2600" dirty="0" smtClean="0">
                <a:latin typeface="Letterjoin-Air8" panose="02000805000000020003" pitchFamily="50" charset="0"/>
              </a:rPr>
              <a:t>raw </a:t>
            </a:r>
            <a:r>
              <a:rPr lang="en-GB" altLang="en-US" sz="2600" dirty="0">
                <a:latin typeface="Letterjoin-Air8" panose="02000805000000020003" pitchFamily="50" charset="0"/>
              </a:rPr>
              <a:t>pictures to find the halves and </a:t>
            </a:r>
            <a:r>
              <a:rPr lang="en-GB" altLang="en-US" sz="2600" dirty="0" smtClean="0">
                <a:latin typeface="Letterjoin-Air8" panose="02000805000000020003" pitchFamily="50" charset="0"/>
              </a:rPr>
              <a:t>quarters. </a:t>
            </a:r>
            <a:endParaRPr lang="en-GB" altLang="en-US" sz="2600" dirty="0">
              <a:latin typeface="Letterjoin-Air8" panose="02000805000000020003" pitchFamily="50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9163" y="2557995"/>
            <a:ext cx="1268248" cy="124734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5227" y="2700338"/>
            <a:ext cx="2498890" cy="110500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2698978" y="5364178"/>
            <a:ext cx="1294411" cy="68876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4335576" y="5379519"/>
            <a:ext cx="1294411" cy="68876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005915" y="5379519"/>
            <a:ext cx="1294411" cy="68876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7621979" y="5379519"/>
            <a:ext cx="1294411" cy="68876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1199408" y="5367637"/>
            <a:ext cx="8194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 smtClean="0">
                <a:latin typeface="Letterjoin-Air8" panose="02000805000000020003" pitchFamily="50" charset="0"/>
              </a:rPr>
              <a:t>12</a:t>
            </a:r>
            <a:endParaRPr lang="en-GB" sz="5400" dirty="0">
              <a:latin typeface="Letterjoin-Air8" panose="02000805000000020003" pitchFamily="50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6198981" y="5714502"/>
            <a:ext cx="233424" cy="22562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6536408" y="5498275"/>
            <a:ext cx="233424" cy="22562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7820440" y="5674919"/>
            <a:ext cx="233424" cy="22562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4763338" y="5449291"/>
            <a:ext cx="233424" cy="22562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5139266" y="5625935"/>
            <a:ext cx="233424" cy="22562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4660355" y="5738749"/>
            <a:ext cx="233424" cy="22562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3229471" y="5449291"/>
            <a:ext cx="233424" cy="22562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8270329" y="5723903"/>
            <a:ext cx="233424" cy="22562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6801655" y="5723903"/>
            <a:ext cx="233424" cy="22562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2949163" y="5498275"/>
            <a:ext cx="233424" cy="22562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3303072" y="5748687"/>
            <a:ext cx="233424" cy="22562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8064699" y="5435926"/>
            <a:ext cx="233424" cy="22562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7505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38787" y="231264"/>
            <a:ext cx="8596668" cy="1320800"/>
          </a:xfrm>
        </p:spPr>
        <p:txBody>
          <a:bodyPr>
            <a:noAutofit/>
          </a:bodyPr>
          <a:lstStyle/>
          <a:p>
            <a:r>
              <a:rPr lang="en-US" sz="8800" u="sng" dirty="0" smtClean="0">
                <a:latin typeface="Letterjoin-Air8" panose="02000805000000020003" pitchFamily="50" charset="0"/>
              </a:rPr>
              <a:t>Shape.</a:t>
            </a:r>
            <a:endParaRPr lang="en-GB" sz="8800" u="sng" dirty="0">
              <a:latin typeface="Letterjoin-Air8" panose="02000805000000020003" pitchFamily="50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3104" y="1983180"/>
            <a:ext cx="9965930" cy="4967336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altLang="en-US" sz="2800" b="1" dirty="0">
                <a:solidFill>
                  <a:schemeClr val="tx1"/>
                </a:solidFill>
                <a:latin typeface="Letterjoin-Air8" panose="02000805000000020003" pitchFamily="50" charset="0"/>
              </a:rPr>
              <a:t>Know the names </a:t>
            </a:r>
            <a:r>
              <a:rPr lang="en-US" altLang="en-US" sz="2800" b="1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of 2-D and 3-D shapes.</a:t>
            </a:r>
            <a:r>
              <a:rPr lang="en-US" altLang="en-US" sz="2800" b="1" u="sng" dirty="0" smtClean="0">
                <a:latin typeface="Letterjoin-Air8" panose="02000805000000020003" pitchFamily="50" charset="0"/>
              </a:rPr>
              <a:t/>
            </a:r>
            <a:br>
              <a:rPr lang="en-US" altLang="en-US" sz="2800" b="1" u="sng" dirty="0" smtClean="0">
                <a:latin typeface="Letterjoin-Air8" panose="02000805000000020003" pitchFamily="50" charset="0"/>
              </a:rPr>
            </a:br>
            <a:r>
              <a:rPr lang="en-US" altLang="en-US" sz="2800" b="1" u="sng" dirty="0" smtClean="0">
                <a:latin typeface="Letterjoin-Air8" panose="02000805000000020003" pitchFamily="50" charset="0"/>
              </a:rPr>
              <a:t/>
            </a:r>
            <a:br>
              <a:rPr lang="en-US" altLang="en-US" sz="2800" b="1" u="sng" dirty="0" smtClean="0">
                <a:latin typeface="Letterjoin-Air8" panose="02000805000000020003" pitchFamily="50" charset="0"/>
              </a:rPr>
            </a:br>
            <a:r>
              <a:rPr lang="en-US" altLang="en-US" sz="2800" b="1" u="sng" dirty="0" smtClean="0">
                <a:latin typeface="Letterjoin-Air8" panose="02000805000000020003" pitchFamily="50" charset="0"/>
              </a:rPr>
              <a:t/>
            </a:r>
            <a:br>
              <a:rPr lang="en-US" altLang="en-US" sz="2800" b="1" u="sng" dirty="0" smtClean="0">
                <a:latin typeface="Letterjoin-Air8" panose="02000805000000020003" pitchFamily="50" charset="0"/>
              </a:rPr>
            </a:br>
            <a:r>
              <a:rPr lang="en-US" altLang="en-US" sz="2800" b="1" u="sng" dirty="0" smtClean="0">
                <a:latin typeface="Letterjoin-Air8" panose="02000805000000020003" pitchFamily="50" charset="0"/>
              </a:rPr>
              <a:t/>
            </a:r>
            <a:br>
              <a:rPr lang="en-US" altLang="en-US" sz="2800" b="1" u="sng" dirty="0" smtClean="0">
                <a:latin typeface="Letterjoin-Air8" panose="02000805000000020003" pitchFamily="50" charset="0"/>
              </a:rPr>
            </a:br>
            <a:endParaRPr lang="en-US" altLang="en-US" sz="2800" b="1" u="sng" dirty="0">
              <a:latin typeface="Letterjoin-Air8" panose="02000805000000020003" pitchFamily="50" charset="0"/>
            </a:endParaRPr>
          </a:p>
          <a:p>
            <a:pPr>
              <a:defRPr/>
            </a:pPr>
            <a:endParaRPr lang="en-US" altLang="en-US" sz="2800" b="1" dirty="0">
              <a:solidFill>
                <a:schemeClr val="tx1"/>
              </a:solidFill>
              <a:latin typeface="Letterjoin-Air8" panose="02000805000000020003" pitchFamily="50" charset="0"/>
            </a:endParaRPr>
          </a:p>
          <a:p>
            <a:pPr>
              <a:defRPr/>
            </a:pPr>
            <a:r>
              <a:rPr lang="en-US" altLang="en-US" sz="2800" b="1" dirty="0" smtClean="0">
                <a:solidFill>
                  <a:schemeClr val="tx1"/>
                </a:solidFill>
                <a:latin typeface="Letterjoin-Air8" panose="02000805000000020003" pitchFamily="50" charset="0"/>
              </a:rPr>
              <a:t>Describe their properties. </a:t>
            </a:r>
            <a:endParaRPr lang="en-US" altLang="en-US" sz="2800" b="1" dirty="0">
              <a:solidFill>
                <a:schemeClr val="tx1"/>
              </a:solidFill>
              <a:latin typeface="Letterjoin-Air8" panose="02000805000000020003" pitchFamily="50" charset="0"/>
            </a:endParaRPr>
          </a:p>
          <a:p>
            <a:endParaRPr lang="en-GB" sz="28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7148" y="2441748"/>
            <a:ext cx="1848921" cy="2563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116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4836" y="230388"/>
            <a:ext cx="8596668" cy="1320800"/>
          </a:xfrm>
        </p:spPr>
        <p:txBody>
          <a:bodyPr>
            <a:noAutofit/>
          </a:bodyPr>
          <a:lstStyle/>
          <a:p>
            <a:pPr algn="ctr"/>
            <a:r>
              <a:rPr lang="en-US" sz="8800" u="sng" dirty="0" smtClean="0">
                <a:latin typeface="Letterjoin-Air8" panose="02000805000000020003" pitchFamily="50" charset="0"/>
              </a:rPr>
              <a:t>Time.</a:t>
            </a:r>
            <a:endParaRPr lang="en-GB" sz="8800" u="sng" dirty="0">
              <a:latin typeface="Letterjoin-Air8" panose="02000805000000020003" pitchFamily="50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-357410" y="1819874"/>
            <a:ext cx="4185623" cy="576262"/>
          </a:xfrm>
        </p:spPr>
        <p:txBody>
          <a:bodyPr/>
          <a:lstStyle/>
          <a:p>
            <a:pPr algn="ctr"/>
            <a:r>
              <a:rPr lang="en-US" sz="4000" dirty="0" smtClean="0">
                <a:latin typeface="Letterjoin-Air8" panose="02000805000000020003" pitchFamily="50" charset="0"/>
              </a:rPr>
              <a:t>Year 1</a:t>
            </a:r>
            <a:endParaRPr lang="en-GB" sz="4000" dirty="0">
              <a:latin typeface="Letterjoin-Air8" panose="02000805000000020003" pitchFamily="50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5647" y="2357247"/>
            <a:ext cx="4635737" cy="3304117"/>
          </a:xfrm>
        </p:spPr>
        <p:txBody>
          <a:bodyPr>
            <a:normAutofit/>
          </a:bodyPr>
          <a:lstStyle/>
          <a:p>
            <a:r>
              <a:rPr lang="en-US" sz="2400" dirty="0" smtClean="0">
                <a:latin typeface="Letterjoin-Air8" panose="02000805000000020003" pitchFamily="50" charset="0"/>
              </a:rPr>
              <a:t>Reading the time on clocks for: </a:t>
            </a:r>
            <a:r>
              <a:rPr lang="en-US" sz="2800" dirty="0" smtClean="0">
                <a:latin typeface="Letterjoin-Air8" panose="02000805000000020003" pitchFamily="50" charset="0"/>
              </a:rPr>
              <a:t/>
            </a:r>
            <a:br>
              <a:rPr lang="en-US" sz="2800" dirty="0" smtClean="0">
                <a:latin typeface="Letterjoin-Air8" panose="02000805000000020003" pitchFamily="50" charset="0"/>
              </a:rPr>
            </a:br>
            <a:endParaRPr lang="en-US" sz="2800" dirty="0" smtClean="0">
              <a:latin typeface="Letterjoin-Air8" panose="02000805000000020003" pitchFamily="50" charset="0"/>
            </a:endParaRPr>
          </a:p>
          <a:p>
            <a:pPr marL="0" indent="0">
              <a:buNone/>
            </a:pPr>
            <a:r>
              <a:rPr lang="en-US" sz="2800" dirty="0">
                <a:latin typeface="Letterjoin-Air8" panose="02000805000000020003" pitchFamily="50" charset="0"/>
              </a:rPr>
              <a:t>-</a:t>
            </a:r>
            <a:r>
              <a:rPr lang="en-US" sz="2400" dirty="0" smtClean="0">
                <a:latin typeface="Letterjoin-Air8" panose="02000805000000020003" pitchFamily="50" charset="0"/>
              </a:rPr>
              <a:t>O’clock.</a:t>
            </a:r>
            <a:br>
              <a:rPr lang="en-US" sz="2400" dirty="0" smtClean="0">
                <a:latin typeface="Letterjoin-Air8" panose="02000805000000020003" pitchFamily="50" charset="0"/>
              </a:rPr>
            </a:br>
            <a:r>
              <a:rPr lang="en-US" sz="2400" dirty="0" smtClean="0">
                <a:latin typeface="Letterjoin-Air8" panose="02000805000000020003" pitchFamily="50" charset="0"/>
              </a:rPr>
              <a:t>-Half past. </a:t>
            </a:r>
            <a:endParaRPr lang="en-GB" sz="2400" dirty="0">
              <a:latin typeface="Letterjoin-Air8" panose="02000805000000020003" pitchFamily="50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75915" y="1780985"/>
            <a:ext cx="4185618" cy="576262"/>
          </a:xfrm>
        </p:spPr>
        <p:txBody>
          <a:bodyPr/>
          <a:lstStyle/>
          <a:p>
            <a:pPr algn="ctr"/>
            <a:r>
              <a:rPr lang="en-US" sz="4000" dirty="0">
                <a:latin typeface="Letterjoin-Air8" panose="02000805000000020003" pitchFamily="50" charset="0"/>
              </a:rPr>
              <a:t>Year </a:t>
            </a:r>
            <a:r>
              <a:rPr lang="en-US" sz="4000" dirty="0" smtClean="0">
                <a:latin typeface="Letterjoin-Air8" panose="02000805000000020003" pitchFamily="50" charset="0"/>
              </a:rPr>
              <a:t>2</a:t>
            </a:r>
            <a:endParaRPr lang="en-GB" sz="4000" dirty="0">
              <a:latin typeface="Letterjoin-Air8" panose="02000805000000020003" pitchFamily="50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75915" y="2272260"/>
            <a:ext cx="5516282" cy="3304117"/>
          </a:xfrm>
        </p:spPr>
        <p:txBody>
          <a:bodyPr>
            <a:noAutofit/>
          </a:bodyPr>
          <a:lstStyle/>
          <a:p>
            <a:r>
              <a:rPr lang="en-US" sz="2400" dirty="0">
                <a:latin typeface="Letterjoin-Air8" panose="02000805000000020003" pitchFamily="50" charset="0"/>
              </a:rPr>
              <a:t>Reading the time on clocks for: </a:t>
            </a:r>
            <a:br>
              <a:rPr lang="en-US" sz="2400" dirty="0">
                <a:latin typeface="Letterjoin-Air8" panose="02000805000000020003" pitchFamily="50" charset="0"/>
              </a:rPr>
            </a:br>
            <a:endParaRPr lang="en-US" sz="2400" dirty="0">
              <a:latin typeface="Letterjoin-Air8" panose="02000805000000020003" pitchFamily="50" charset="0"/>
            </a:endParaRPr>
          </a:p>
          <a:p>
            <a:pPr marL="0" indent="0">
              <a:buNone/>
            </a:pPr>
            <a:r>
              <a:rPr lang="en-US" sz="2000" dirty="0">
                <a:latin typeface="Letterjoin-Air8" panose="02000805000000020003" pitchFamily="50" charset="0"/>
              </a:rPr>
              <a:t>-</a:t>
            </a:r>
            <a:r>
              <a:rPr lang="en-US" sz="2000" dirty="0" smtClean="0">
                <a:latin typeface="Letterjoin-Air8" panose="02000805000000020003" pitchFamily="50" charset="0"/>
              </a:rPr>
              <a:t>O’clock.</a:t>
            </a:r>
            <a:r>
              <a:rPr lang="en-US" sz="2000" dirty="0">
                <a:latin typeface="Letterjoin-Air8" panose="02000805000000020003" pitchFamily="50" charset="0"/>
              </a:rPr>
              <a:t/>
            </a:r>
            <a:br>
              <a:rPr lang="en-US" sz="2000" dirty="0">
                <a:latin typeface="Letterjoin-Air8" panose="02000805000000020003" pitchFamily="50" charset="0"/>
              </a:rPr>
            </a:br>
            <a:r>
              <a:rPr lang="en-US" sz="2000" dirty="0" smtClean="0">
                <a:latin typeface="Letterjoin-Air8" panose="02000805000000020003" pitchFamily="50" charset="0"/>
              </a:rPr>
              <a:t>-</a:t>
            </a:r>
            <a:r>
              <a:rPr lang="en-US" sz="2000" dirty="0">
                <a:latin typeface="Letterjoin-Air8" panose="02000805000000020003" pitchFamily="50" charset="0"/>
              </a:rPr>
              <a:t>Half </a:t>
            </a:r>
            <a:r>
              <a:rPr lang="en-US" sz="2000" dirty="0" smtClean="0">
                <a:latin typeface="Letterjoin-Air8" panose="02000805000000020003" pitchFamily="50" charset="0"/>
              </a:rPr>
              <a:t>past.</a:t>
            </a:r>
            <a:r>
              <a:rPr lang="en-GB" sz="2000" dirty="0" smtClean="0">
                <a:latin typeface="Letterjoin-Air8" panose="02000805000000020003" pitchFamily="50" charset="0"/>
              </a:rPr>
              <a:t/>
            </a:r>
            <a:br>
              <a:rPr lang="en-GB" sz="2000" dirty="0" smtClean="0">
                <a:latin typeface="Letterjoin-Air8" panose="02000805000000020003" pitchFamily="50" charset="0"/>
              </a:rPr>
            </a:br>
            <a:r>
              <a:rPr lang="en-GB" sz="2000" dirty="0" smtClean="0">
                <a:latin typeface="Letterjoin-Air8" panose="02000805000000020003" pitchFamily="50" charset="0"/>
              </a:rPr>
              <a:t>-Quarter Past. </a:t>
            </a:r>
            <a:r>
              <a:rPr lang="en-US" sz="2000" dirty="0">
                <a:latin typeface="Letterjoin-Air8" panose="02000805000000020003" pitchFamily="50" charset="0"/>
              </a:rPr>
              <a:t/>
            </a:r>
            <a:br>
              <a:rPr lang="en-US" sz="2000" dirty="0">
                <a:latin typeface="Letterjoin-Air8" panose="02000805000000020003" pitchFamily="50" charset="0"/>
              </a:rPr>
            </a:br>
            <a:r>
              <a:rPr lang="en-US" sz="2000" dirty="0" smtClean="0">
                <a:latin typeface="Letterjoin-Air8" panose="02000805000000020003" pitchFamily="50" charset="0"/>
              </a:rPr>
              <a:t>-Quarter to. </a:t>
            </a:r>
          </a:p>
          <a:p>
            <a:pPr marL="0" indent="0">
              <a:buNone/>
            </a:pPr>
            <a:r>
              <a:rPr lang="en-US" sz="2000" dirty="0" smtClean="0">
                <a:latin typeface="Letterjoin-Air8" panose="02000805000000020003" pitchFamily="50" charset="0"/>
              </a:rPr>
              <a:t>-5 minute intervals. </a:t>
            </a:r>
            <a:endParaRPr lang="en-GB" sz="2000" dirty="0" smtClean="0">
              <a:latin typeface="Letterjoin-Air8" panose="02000805000000020003" pitchFamily="50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4180" y="4573481"/>
            <a:ext cx="3251143" cy="2175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7588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8000" u="sng" dirty="0" smtClean="0">
                <a:latin typeface="Letterjoin-Air8" panose="02000805000000020003" pitchFamily="50" charset="0"/>
              </a:rPr>
              <a:t>Money.</a:t>
            </a:r>
            <a:endParaRPr lang="en-GB" sz="8000" u="sng" dirty="0">
              <a:latin typeface="Letterjoin-Air8" panose="02000805000000020003" pitchFamily="50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6073" y="2215408"/>
            <a:ext cx="8526041" cy="4387273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  <a:defRPr/>
            </a:pPr>
            <a:r>
              <a:rPr lang="en-GB" sz="5100" b="1" dirty="0">
                <a:latin typeface="Letterjoin-Air8" panose="02000805000000020003" pitchFamily="50" charset="0"/>
              </a:rPr>
              <a:t>Use coins to make totals and give out </a:t>
            </a:r>
            <a:r>
              <a:rPr lang="en-GB" sz="5100" b="1" dirty="0" smtClean="0">
                <a:latin typeface="Letterjoin-Air8" panose="02000805000000020003" pitchFamily="50" charset="0"/>
              </a:rPr>
              <a:t>change. </a:t>
            </a:r>
            <a:r>
              <a:rPr lang="en-GB" sz="3200" b="1" dirty="0" smtClean="0">
                <a:latin typeface="Letterjoin-Air8" panose="02000805000000020003" pitchFamily="50" charset="0"/>
              </a:rPr>
              <a:t/>
            </a:r>
            <a:br>
              <a:rPr lang="en-GB" sz="3200" b="1" dirty="0" smtClean="0">
                <a:latin typeface="Letterjoin-Air8" panose="02000805000000020003" pitchFamily="50" charset="0"/>
              </a:rPr>
            </a:br>
            <a:endParaRPr lang="en-GB" sz="6400" b="1" dirty="0">
              <a:latin typeface="Letterjoin-Air8" panose="02000805000000020003" pitchFamily="50" charset="0"/>
            </a:endParaRPr>
          </a:p>
          <a:p>
            <a:pPr>
              <a:defRPr/>
            </a:pPr>
            <a:r>
              <a:rPr lang="en-GB" sz="3800" b="1" dirty="0">
                <a:latin typeface="Letterjoin-Air8" panose="02000805000000020003" pitchFamily="50" charset="0"/>
              </a:rPr>
              <a:t>1p coins</a:t>
            </a:r>
          </a:p>
          <a:p>
            <a:pPr>
              <a:defRPr/>
            </a:pPr>
            <a:r>
              <a:rPr lang="en-GB" sz="3800" b="1" dirty="0">
                <a:latin typeface="Letterjoin-Air8" panose="02000805000000020003" pitchFamily="50" charset="0"/>
              </a:rPr>
              <a:t>2p coins</a:t>
            </a:r>
          </a:p>
          <a:p>
            <a:pPr>
              <a:defRPr/>
            </a:pPr>
            <a:r>
              <a:rPr lang="en-GB" sz="3800" b="1" dirty="0">
                <a:latin typeface="Letterjoin-Air8" panose="02000805000000020003" pitchFamily="50" charset="0"/>
              </a:rPr>
              <a:t>5p</a:t>
            </a:r>
          </a:p>
          <a:p>
            <a:pPr>
              <a:defRPr/>
            </a:pPr>
            <a:r>
              <a:rPr lang="en-GB" sz="3800" b="1" dirty="0">
                <a:latin typeface="Letterjoin-Air8" panose="02000805000000020003" pitchFamily="50" charset="0"/>
              </a:rPr>
              <a:t>10p coins</a:t>
            </a:r>
          </a:p>
          <a:p>
            <a:pPr>
              <a:defRPr/>
            </a:pPr>
            <a:r>
              <a:rPr lang="en-GB" sz="3800" b="1" dirty="0">
                <a:latin typeface="Letterjoin-Air8" panose="02000805000000020003" pitchFamily="50" charset="0"/>
              </a:rPr>
              <a:t>20p</a:t>
            </a:r>
          </a:p>
          <a:p>
            <a:pPr>
              <a:defRPr/>
            </a:pPr>
            <a:r>
              <a:rPr lang="en-GB" sz="3800" b="1" dirty="0">
                <a:latin typeface="Letterjoin-Air8" panose="02000805000000020003" pitchFamily="50" charset="0"/>
              </a:rPr>
              <a:t>Mixed coins</a:t>
            </a:r>
          </a:p>
          <a:p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5579" y="3559958"/>
            <a:ext cx="4504705" cy="221715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0715" y="4754265"/>
            <a:ext cx="1045709" cy="1022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892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75782" y="246970"/>
            <a:ext cx="8738515" cy="993010"/>
          </a:xfrm>
        </p:spPr>
        <p:txBody>
          <a:bodyPr>
            <a:normAutofit fontScale="90000"/>
          </a:bodyPr>
          <a:lstStyle/>
          <a:p>
            <a:r>
              <a:rPr lang="en-GB" sz="6600" b="1" u="sng" dirty="0" smtClean="0">
                <a:latin typeface="Letterjoin-Air8" panose="02000805000000020003" pitchFamily="50" charset="0"/>
              </a:rPr>
              <a:t>Measure. </a:t>
            </a:r>
            <a:endParaRPr lang="en-GB" sz="6600" b="1" u="sng" dirty="0">
              <a:latin typeface="Letterjoin-Air8" panose="02000805000000020003" pitchFamily="50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0" y="1674564"/>
            <a:ext cx="10429103" cy="4936301"/>
          </a:xfrm>
        </p:spPr>
        <p:txBody>
          <a:bodyPr>
            <a:normAutofit fontScale="92500" lnSpcReduction="20000"/>
          </a:bodyPr>
          <a:lstStyle/>
          <a:p>
            <a:r>
              <a:rPr lang="en-GB" sz="2800" b="1" u="sng" dirty="0" smtClean="0">
                <a:latin typeface="Letterjoin-Air8" panose="02000805000000020003" pitchFamily="50" charset="0"/>
              </a:rPr>
              <a:t>Length- cm and m </a:t>
            </a:r>
            <a:br>
              <a:rPr lang="en-GB" sz="2800" b="1" u="sng" dirty="0" smtClean="0">
                <a:latin typeface="Letterjoin-Air8" panose="02000805000000020003" pitchFamily="50" charset="0"/>
              </a:rPr>
            </a:br>
            <a:r>
              <a:rPr lang="en-GB" sz="2000" dirty="0" smtClean="0">
                <a:latin typeface="Letterjoin-Air8" panose="02000805000000020003" pitchFamily="50" charset="0"/>
              </a:rPr>
              <a:t>-Long, longer and longest. </a:t>
            </a:r>
            <a:br>
              <a:rPr lang="en-GB" sz="2000" dirty="0" smtClean="0">
                <a:latin typeface="Letterjoin-Air8" panose="02000805000000020003" pitchFamily="50" charset="0"/>
              </a:rPr>
            </a:br>
            <a:r>
              <a:rPr lang="en-GB" sz="2000" dirty="0" smtClean="0">
                <a:latin typeface="Letterjoin-Air8" panose="02000805000000020003" pitchFamily="50" charset="0"/>
              </a:rPr>
              <a:t>-Short, shorter and shortest. </a:t>
            </a:r>
          </a:p>
          <a:p>
            <a:pPr marL="0" indent="0">
              <a:buNone/>
            </a:pPr>
            <a:endParaRPr lang="en-GB" sz="2000" b="1" u="sng" dirty="0">
              <a:latin typeface="Letterjoin-Air8" panose="02000805000000020003" pitchFamily="50" charset="0"/>
            </a:endParaRPr>
          </a:p>
          <a:p>
            <a:r>
              <a:rPr lang="en-GB" sz="2800" b="1" u="sng" dirty="0" smtClean="0">
                <a:latin typeface="Letterjoin-Air8" panose="02000805000000020003" pitchFamily="50" charset="0"/>
              </a:rPr>
              <a:t>Height-</a:t>
            </a:r>
            <a:r>
              <a:rPr lang="en-GB" sz="2000" u="sng" dirty="0">
                <a:latin typeface="Letterjoin-Air8" panose="02000805000000020003" pitchFamily="50" charset="0"/>
              </a:rPr>
              <a:t> </a:t>
            </a:r>
            <a:r>
              <a:rPr lang="en-GB" sz="2800" b="1" u="sng" dirty="0" smtClean="0">
                <a:latin typeface="Letterjoin-Air8" panose="02000805000000020003" pitchFamily="50" charset="0"/>
              </a:rPr>
              <a:t>cm and m </a:t>
            </a:r>
            <a:r>
              <a:rPr lang="en-GB" sz="2000" dirty="0" smtClean="0">
                <a:latin typeface="Letterjoin-Air8" panose="02000805000000020003" pitchFamily="50" charset="0"/>
              </a:rPr>
              <a:t/>
            </a:r>
            <a:br>
              <a:rPr lang="en-GB" sz="2000" dirty="0" smtClean="0">
                <a:latin typeface="Letterjoin-Air8" panose="02000805000000020003" pitchFamily="50" charset="0"/>
              </a:rPr>
            </a:br>
            <a:r>
              <a:rPr lang="en-GB" sz="2000" dirty="0" smtClean="0">
                <a:latin typeface="Letterjoin-Air8" panose="02000805000000020003" pitchFamily="50" charset="0"/>
              </a:rPr>
              <a:t>-Tall, taller and tallest</a:t>
            </a:r>
            <a:r>
              <a:rPr lang="en-GB" sz="2000" dirty="0">
                <a:latin typeface="Letterjoin-Air8" panose="02000805000000020003" pitchFamily="50" charset="0"/>
              </a:rPr>
              <a:t>.</a:t>
            </a:r>
            <a:r>
              <a:rPr lang="en-GB" sz="2000" dirty="0" smtClean="0">
                <a:latin typeface="Letterjoin-Air8" panose="02000805000000020003" pitchFamily="50" charset="0"/>
              </a:rPr>
              <a:t> </a:t>
            </a:r>
            <a:br>
              <a:rPr lang="en-GB" sz="2000" dirty="0" smtClean="0">
                <a:latin typeface="Letterjoin-Air8" panose="02000805000000020003" pitchFamily="50" charset="0"/>
              </a:rPr>
            </a:br>
            <a:r>
              <a:rPr lang="en-GB" sz="2000" dirty="0" smtClean="0">
                <a:latin typeface="Letterjoin-Air8" panose="02000805000000020003" pitchFamily="50" charset="0"/>
              </a:rPr>
              <a:t>-Short, shorter and shortest. </a:t>
            </a:r>
          </a:p>
          <a:p>
            <a:endParaRPr lang="en-GB" sz="2000" dirty="0" smtClean="0">
              <a:latin typeface="Letterjoin-Air8" panose="02000805000000020003" pitchFamily="50" charset="0"/>
            </a:endParaRPr>
          </a:p>
          <a:p>
            <a:r>
              <a:rPr lang="en-GB" sz="2800" b="1" u="sng" dirty="0" smtClean="0">
                <a:latin typeface="Letterjoin-Air8" panose="02000805000000020003" pitchFamily="50" charset="0"/>
              </a:rPr>
              <a:t>Weight- g and kg </a:t>
            </a:r>
          </a:p>
          <a:p>
            <a:pPr>
              <a:buFontTx/>
              <a:buChar char="-"/>
            </a:pPr>
            <a:r>
              <a:rPr lang="en-GB" sz="2000" dirty="0" smtClean="0">
                <a:latin typeface="Letterjoin-Air8" panose="02000805000000020003" pitchFamily="50" charset="0"/>
              </a:rPr>
              <a:t>-Heavy, heavier and heaviest. </a:t>
            </a:r>
            <a:br>
              <a:rPr lang="en-GB" sz="2000" dirty="0" smtClean="0">
                <a:latin typeface="Letterjoin-Air8" panose="02000805000000020003" pitchFamily="50" charset="0"/>
              </a:rPr>
            </a:br>
            <a:r>
              <a:rPr lang="en-GB" sz="2000" dirty="0" smtClean="0">
                <a:latin typeface="Letterjoin-Air8" panose="02000805000000020003" pitchFamily="50" charset="0"/>
              </a:rPr>
              <a:t>-Light, lighter and lightest. </a:t>
            </a:r>
          </a:p>
          <a:p>
            <a:pPr>
              <a:buFontTx/>
              <a:buChar char="-"/>
            </a:pPr>
            <a:endParaRPr lang="en-GB" sz="2000" dirty="0">
              <a:latin typeface="Letterjoin-Air8" panose="02000805000000020003" pitchFamily="50" charset="0"/>
            </a:endParaRPr>
          </a:p>
          <a:p>
            <a:r>
              <a:rPr lang="en-GB" sz="3000" b="1" u="sng" dirty="0" smtClean="0">
                <a:latin typeface="Letterjoin-Air8" panose="02000805000000020003" pitchFamily="50" charset="0"/>
              </a:rPr>
              <a:t>Capacity- ml and l. </a:t>
            </a:r>
          </a:p>
          <a:p>
            <a:pPr marL="0" indent="0">
              <a:buNone/>
            </a:pPr>
            <a:r>
              <a:rPr lang="en-GB" sz="1900" dirty="0" smtClean="0">
                <a:latin typeface="Letterjoin-Air8" panose="02000805000000020003" pitchFamily="50" charset="0"/>
              </a:rPr>
              <a:t>   -</a:t>
            </a:r>
            <a:r>
              <a:rPr lang="en-GB" sz="1900" dirty="0">
                <a:latin typeface="Letterjoin-Air8" panose="02000805000000020003" pitchFamily="50" charset="0"/>
              </a:rPr>
              <a:t>F</a:t>
            </a:r>
            <a:r>
              <a:rPr lang="en-GB" sz="1900" dirty="0" smtClean="0">
                <a:latin typeface="Letterjoin-Air8" panose="02000805000000020003" pitchFamily="50" charset="0"/>
              </a:rPr>
              <a:t>ull, half full, empty.  </a:t>
            </a:r>
            <a:endParaRPr lang="en-GB" sz="1900" dirty="0">
              <a:latin typeface="Letterjoin-Air8" panose="02000805000000020003" pitchFamily="50" charset="0"/>
            </a:endParaRPr>
          </a:p>
          <a:p>
            <a:pPr>
              <a:buFontTx/>
              <a:buChar char="-"/>
            </a:pPr>
            <a:endParaRPr lang="en-GB" sz="2000" dirty="0" smtClean="0">
              <a:latin typeface="Letterjoin-Air8" panose="02000805000000020003" pitchFamily="50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9670" y="1579663"/>
            <a:ext cx="2165789" cy="67298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0087" y="2252648"/>
            <a:ext cx="944953" cy="140465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2840" y="3953653"/>
            <a:ext cx="3423080" cy="102247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59880" y="5410715"/>
            <a:ext cx="1714500" cy="12001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80112" y="5244671"/>
            <a:ext cx="1441788" cy="144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58987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574" y="217714"/>
            <a:ext cx="10912982" cy="1397329"/>
          </a:xfrm>
        </p:spPr>
        <p:txBody>
          <a:bodyPr>
            <a:noAutofit/>
          </a:bodyPr>
          <a:lstStyle/>
          <a:p>
            <a:pPr algn="ctr"/>
            <a:r>
              <a:rPr lang="en-US" sz="4400" b="1" u="sng" dirty="0" smtClean="0">
                <a:latin typeface="Letterjoin-Air8" panose="02000805000000020003" pitchFamily="50" charset="0"/>
              </a:rPr>
              <a:t>Direction and Position.</a:t>
            </a:r>
            <a:endParaRPr lang="en-GB" sz="4400" b="1" u="sng" dirty="0">
              <a:latin typeface="Letterjoin-Air8" panose="02000805000000020003" pitchFamily="50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73574" y="1502212"/>
            <a:ext cx="10509222" cy="4696707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  <a:defRPr/>
            </a:pPr>
            <a:r>
              <a:rPr lang="en-GB" altLang="en-US" sz="4600" b="1" u="sng" dirty="0" smtClean="0">
                <a:latin typeface="Letterjoin-Air8" panose="02000805000000020003" pitchFamily="50" charset="0"/>
              </a:rPr>
              <a:t>Direction</a:t>
            </a:r>
            <a:endParaRPr lang="en-GB" altLang="en-US" sz="4600" b="1" u="sng" dirty="0">
              <a:latin typeface="Letterjoin-Air8" panose="02000805000000020003" pitchFamily="50" charset="0"/>
            </a:endParaRPr>
          </a:p>
          <a:p>
            <a:pPr>
              <a:defRPr/>
            </a:pPr>
            <a:r>
              <a:rPr lang="en-GB" altLang="en-US" sz="2900" dirty="0">
                <a:latin typeface="Letterjoin-Air8" panose="02000805000000020003" pitchFamily="50" charset="0"/>
              </a:rPr>
              <a:t>Forwards, </a:t>
            </a:r>
            <a:r>
              <a:rPr lang="en-GB" altLang="en-US" sz="2900" dirty="0" smtClean="0">
                <a:latin typeface="Letterjoin-Air8" panose="02000805000000020003" pitchFamily="50" charset="0"/>
              </a:rPr>
              <a:t>Backwards.</a:t>
            </a:r>
            <a:endParaRPr lang="en-GB" altLang="en-US" sz="2900" dirty="0">
              <a:latin typeface="Letterjoin-Air8" panose="02000805000000020003" pitchFamily="50" charset="0"/>
            </a:endParaRPr>
          </a:p>
          <a:p>
            <a:pPr>
              <a:defRPr/>
            </a:pPr>
            <a:r>
              <a:rPr lang="en-GB" altLang="en-US" sz="2900" dirty="0">
                <a:latin typeface="Letterjoin-Air8" panose="02000805000000020003" pitchFamily="50" charset="0"/>
              </a:rPr>
              <a:t>Right, </a:t>
            </a:r>
            <a:r>
              <a:rPr lang="en-GB" altLang="en-US" sz="2900" dirty="0" smtClean="0">
                <a:latin typeface="Letterjoin-Air8" panose="02000805000000020003" pitchFamily="50" charset="0"/>
              </a:rPr>
              <a:t>Left.</a:t>
            </a:r>
            <a:br>
              <a:rPr lang="en-GB" altLang="en-US" sz="2900" dirty="0" smtClean="0">
                <a:latin typeface="Letterjoin-Air8" panose="02000805000000020003" pitchFamily="50" charset="0"/>
              </a:rPr>
            </a:br>
            <a:r>
              <a:rPr lang="en-GB" altLang="en-US" sz="2900" b="1" dirty="0" smtClean="0">
                <a:latin typeface="Letterjoin-Air8" panose="02000805000000020003" pitchFamily="50" charset="0"/>
              </a:rPr>
              <a:t/>
            </a:r>
            <a:br>
              <a:rPr lang="en-GB" altLang="en-US" sz="2900" b="1" dirty="0" smtClean="0">
                <a:latin typeface="Letterjoin-Air8" panose="02000805000000020003" pitchFamily="50" charset="0"/>
              </a:rPr>
            </a:br>
            <a:endParaRPr lang="en-GB" altLang="en-US" sz="2900" b="1" dirty="0">
              <a:latin typeface="Letterjoin-Air8" panose="02000805000000020003" pitchFamily="50" charset="0"/>
            </a:endParaRPr>
          </a:p>
          <a:p>
            <a:pPr marL="0" indent="0">
              <a:buNone/>
              <a:defRPr/>
            </a:pPr>
            <a:r>
              <a:rPr lang="en-GB" altLang="en-US" sz="4600" b="1" u="sng" dirty="0" smtClean="0">
                <a:latin typeface="Letterjoin-Air8" panose="02000805000000020003" pitchFamily="50" charset="0"/>
              </a:rPr>
              <a:t>Turn</a:t>
            </a:r>
            <a:endParaRPr lang="en-GB" altLang="en-US" sz="4600" b="1" u="sng" dirty="0">
              <a:latin typeface="Letterjoin-Air8" panose="02000805000000020003" pitchFamily="50" charset="0"/>
            </a:endParaRPr>
          </a:p>
          <a:p>
            <a:pPr>
              <a:defRPr/>
            </a:pPr>
            <a:r>
              <a:rPr lang="en-GB" altLang="en-US" sz="2900" dirty="0">
                <a:latin typeface="Letterjoin-Air8" panose="02000805000000020003" pitchFamily="50" charset="0"/>
              </a:rPr>
              <a:t>Half, quarter, three quarter turns using clock </a:t>
            </a:r>
            <a:r>
              <a:rPr lang="en-GB" altLang="en-US" sz="2900" dirty="0" smtClean="0">
                <a:latin typeface="Letterjoin-Air8" panose="02000805000000020003" pitchFamily="50" charset="0"/>
              </a:rPr>
              <a:t>face.</a:t>
            </a:r>
            <a:br>
              <a:rPr lang="en-GB" altLang="en-US" sz="2900" dirty="0" smtClean="0">
                <a:latin typeface="Letterjoin-Air8" panose="02000805000000020003" pitchFamily="50" charset="0"/>
              </a:rPr>
            </a:br>
            <a:r>
              <a:rPr lang="en-GB" altLang="en-US" sz="2900" b="1" dirty="0" smtClean="0">
                <a:latin typeface="Letterjoin-Air8" panose="02000805000000020003" pitchFamily="50" charset="0"/>
              </a:rPr>
              <a:t/>
            </a:r>
            <a:br>
              <a:rPr lang="en-GB" altLang="en-US" sz="2900" b="1" dirty="0" smtClean="0">
                <a:latin typeface="Letterjoin-Air8" panose="02000805000000020003" pitchFamily="50" charset="0"/>
              </a:rPr>
            </a:br>
            <a:endParaRPr lang="en-GB" altLang="en-US" sz="2900" b="1" dirty="0">
              <a:latin typeface="Letterjoin-Air8" panose="02000805000000020003" pitchFamily="50" charset="0"/>
            </a:endParaRPr>
          </a:p>
          <a:p>
            <a:pPr marL="0" indent="0">
              <a:buNone/>
              <a:defRPr/>
            </a:pPr>
            <a:r>
              <a:rPr lang="en-GB" altLang="en-US" sz="5100" b="1" u="sng" dirty="0">
                <a:latin typeface="Letterjoin-Air8" panose="02000805000000020003" pitchFamily="50" charset="0"/>
              </a:rPr>
              <a:t>Position</a:t>
            </a:r>
          </a:p>
          <a:p>
            <a:pPr>
              <a:defRPr/>
            </a:pPr>
            <a:r>
              <a:rPr lang="en-GB" altLang="en-US" sz="2900" dirty="0">
                <a:latin typeface="Letterjoin-Air8" panose="02000805000000020003" pitchFamily="50" charset="0"/>
              </a:rPr>
              <a:t>Over, under, next to, </a:t>
            </a:r>
            <a:r>
              <a:rPr lang="en-GB" altLang="en-US" sz="2900" dirty="0" smtClean="0">
                <a:latin typeface="Letterjoin-Air8" panose="02000805000000020003" pitchFamily="50" charset="0"/>
              </a:rPr>
              <a:t>behind.</a:t>
            </a:r>
            <a:endParaRPr lang="en-GB" altLang="en-US" sz="2900" dirty="0">
              <a:latin typeface="Letterjoin-Air8" panose="02000805000000020003" pitchFamily="50" charset="0"/>
            </a:endParaRPr>
          </a:p>
          <a:p>
            <a:endParaRPr lang="en-GB" dirty="0"/>
          </a:p>
        </p:txBody>
      </p:sp>
      <p:sp>
        <p:nvSpPr>
          <p:cNvPr id="7" name="Up Arrow 6"/>
          <p:cNvSpPr/>
          <p:nvPr/>
        </p:nvSpPr>
        <p:spPr>
          <a:xfrm>
            <a:off x="5029421" y="1615043"/>
            <a:ext cx="498764" cy="819398"/>
          </a:xfrm>
          <a:prstGeom prst="up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Down Arrow 7"/>
          <p:cNvSpPr/>
          <p:nvPr/>
        </p:nvSpPr>
        <p:spPr>
          <a:xfrm>
            <a:off x="5685534" y="1615043"/>
            <a:ext cx="522292" cy="863938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Left Arrow 8"/>
          <p:cNvSpPr/>
          <p:nvPr/>
        </p:nvSpPr>
        <p:spPr>
          <a:xfrm rot="10800000">
            <a:off x="3987251" y="2612570"/>
            <a:ext cx="867121" cy="552203"/>
          </a:xfrm>
          <a:prstGeom prst="lef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ight Arrow 9"/>
          <p:cNvSpPr/>
          <p:nvPr/>
        </p:nvSpPr>
        <p:spPr>
          <a:xfrm rot="10800000">
            <a:off x="2945079" y="2624446"/>
            <a:ext cx="872837" cy="540327"/>
          </a:xfrm>
          <a:prstGeom prst="righ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0961" y="4322247"/>
            <a:ext cx="2609850" cy="7429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2196" y="5149004"/>
            <a:ext cx="2076450" cy="1476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261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 smtClean="0">
                <a:latin typeface="Letterjoin-Air8" panose="02000805000000020003" pitchFamily="50" charset="0"/>
              </a:rPr>
              <a:t>Things to remember…</a:t>
            </a:r>
            <a:endParaRPr lang="en-GB" sz="4400" dirty="0">
              <a:latin typeface="Letterjoin-Air8" panose="02000805000000020003" pitchFamily="50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282" y="1655806"/>
            <a:ext cx="11059296" cy="4831491"/>
          </a:xfrm>
        </p:spPr>
        <p:txBody>
          <a:bodyPr>
            <a:normAutofit lnSpcReduction="10000"/>
          </a:bodyPr>
          <a:lstStyle/>
          <a:p>
            <a:r>
              <a:rPr lang="en-GB" sz="2000" dirty="0" smtClean="0">
                <a:latin typeface="Letterjoin-Air8" panose="02000805000000020003" pitchFamily="50" charset="0"/>
              </a:rPr>
              <a:t>The more you practise with your children the more exposure they will receive. </a:t>
            </a:r>
            <a:br>
              <a:rPr lang="en-GB" sz="2000" dirty="0" smtClean="0">
                <a:latin typeface="Letterjoin-Air8" panose="02000805000000020003" pitchFamily="50" charset="0"/>
              </a:rPr>
            </a:br>
            <a:r>
              <a:rPr lang="en-GB" sz="2000" dirty="0" smtClean="0">
                <a:latin typeface="Letterjoin-Air8" panose="02000805000000020003" pitchFamily="50" charset="0"/>
              </a:rPr>
              <a:t>-Creating real-life links for the children. </a:t>
            </a:r>
          </a:p>
          <a:p>
            <a:endParaRPr lang="en-GB" sz="2000" dirty="0">
              <a:latin typeface="Letterjoin-Air8" panose="02000805000000020003" pitchFamily="50" charset="0"/>
            </a:endParaRPr>
          </a:p>
          <a:p>
            <a:r>
              <a:rPr lang="en-GB" sz="2000" dirty="0" smtClean="0">
                <a:latin typeface="Letterjoin-Air8" panose="02000805000000020003" pitchFamily="50" charset="0"/>
              </a:rPr>
              <a:t>Maths focus- displayed in classroom windows. </a:t>
            </a:r>
          </a:p>
          <a:p>
            <a:endParaRPr lang="en-GB" sz="2000" dirty="0">
              <a:latin typeface="Letterjoin-Air8" panose="02000805000000020003" pitchFamily="50" charset="0"/>
            </a:endParaRPr>
          </a:p>
          <a:p>
            <a:r>
              <a:rPr lang="en-GB" sz="2000" dirty="0" smtClean="0">
                <a:latin typeface="Letterjoin-Air8" panose="02000805000000020003" pitchFamily="50" charset="0"/>
              </a:rPr>
              <a:t>School website- Calculation policy and useful websites. </a:t>
            </a:r>
            <a:br>
              <a:rPr lang="en-GB" sz="2000" dirty="0" smtClean="0">
                <a:latin typeface="Letterjoin-Air8" panose="02000805000000020003" pitchFamily="50" charset="0"/>
              </a:rPr>
            </a:br>
            <a:endParaRPr lang="en-GB" sz="2000" dirty="0" smtClean="0">
              <a:latin typeface="Letterjoin-Air8" panose="02000805000000020003" pitchFamily="50" charset="0"/>
            </a:endParaRPr>
          </a:p>
          <a:p>
            <a:r>
              <a:rPr lang="en-GB" sz="2000" dirty="0" smtClean="0">
                <a:latin typeface="Letterjoin-Air8" panose="02000805000000020003" pitchFamily="50" charset="0"/>
              </a:rPr>
              <a:t>Maths Homework- set weekly. </a:t>
            </a:r>
          </a:p>
          <a:p>
            <a:endParaRPr lang="en-GB" sz="2000" dirty="0">
              <a:latin typeface="Letterjoin-Air8" panose="02000805000000020003" pitchFamily="50" charset="0"/>
            </a:endParaRPr>
          </a:p>
          <a:p>
            <a:r>
              <a:rPr lang="en-GB" sz="2000" dirty="0" smtClean="0">
                <a:latin typeface="Letterjoin-Air8" panose="02000805000000020003" pitchFamily="50" charset="0"/>
              </a:rPr>
              <a:t>Always ask your child’s class teacher if you are unsure. </a:t>
            </a:r>
          </a:p>
          <a:p>
            <a:endParaRPr lang="en-GB" sz="2000" dirty="0">
              <a:latin typeface="Letterjoin-Air8" panose="02000805000000020003" pitchFamily="50" charset="0"/>
            </a:endParaRPr>
          </a:p>
          <a:p>
            <a:r>
              <a:rPr lang="en-GB" sz="2000" dirty="0" smtClean="0">
                <a:latin typeface="Letterjoin-Air8" panose="02000805000000020003" pitchFamily="50" charset="0"/>
              </a:rPr>
              <a:t>Information leaflet </a:t>
            </a:r>
            <a:r>
              <a:rPr lang="en-GB" sz="2000" dirty="0">
                <a:latin typeface="Letterjoin-Air8" panose="02000805000000020003" pitchFamily="50" charset="0"/>
              </a:rPr>
              <a:t>and resources supplied today. </a:t>
            </a:r>
          </a:p>
          <a:p>
            <a:endParaRPr lang="en-GB" sz="2000" dirty="0" smtClean="0">
              <a:latin typeface="Letterjoin-Air8" panose="02000805000000020003" pitchFamily="50" charset="0"/>
            </a:endParaRPr>
          </a:p>
          <a:p>
            <a:endParaRPr lang="en-GB" dirty="0" smtClean="0">
              <a:latin typeface="Letterjoin-Air8" panose="02000805000000020003" pitchFamily="50" charset="0"/>
            </a:endParaRPr>
          </a:p>
          <a:p>
            <a:endParaRPr lang="en-GB" dirty="0">
              <a:latin typeface="Letterjoin-Air8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637577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1729" y="1833093"/>
            <a:ext cx="8596668" cy="1320800"/>
          </a:xfrm>
        </p:spPr>
        <p:txBody>
          <a:bodyPr>
            <a:noAutofit/>
          </a:bodyPr>
          <a:lstStyle/>
          <a:p>
            <a:pPr algn="ctr"/>
            <a:r>
              <a:rPr lang="en-GB" sz="6600" dirty="0" smtClean="0">
                <a:latin typeface="Letterjoin-Air8" panose="02000805000000020003" pitchFamily="50" charset="0"/>
              </a:rPr>
              <a:t>Thank you very much for coming. </a:t>
            </a:r>
            <a:endParaRPr lang="en-GB" sz="6600" dirty="0">
              <a:latin typeface="Letterjoin-Air8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573981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504</TotalTime>
  <Words>656</Words>
  <Application>Microsoft Office PowerPoint</Application>
  <PresentationFormat>Widescreen</PresentationFormat>
  <Paragraphs>225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9" baseType="lpstr">
      <vt:lpstr>Arial</vt:lpstr>
      <vt:lpstr>Calibri</vt:lpstr>
      <vt:lpstr>Letterjoin-Air8</vt:lpstr>
      <vt:lpstr>Trebuchet MS</vt:lpstr>
      <vt:lpstr>Wingdings 3</vt:lpstr>
      <vt:lpstr>Facet</vt:lpstr>
      <vt:lpstr>Maths Workshop  Year 1 and 2. </vt:lpstr>
      <vt:lpstr>Welcome…</vt:lpstr>
      <vt:lpstr>What we aim to cover this morning. </vt:lpstr>
      <vt:lpstr>Place Value- Number.</vt:lpstr>
      <vt:lpstr>Place Value- Number.</vt:lpstr>
      <vt:lpstr>Ways to help at home…</vt:lpstr>
      <vt:lpstr>National Curriculum.</vt:lpstr>
      <vt:lpstr>National Curriculum.</vt:lpstr>
      <vt:lpstr>Number bonds. </vt:lpstr>
      <vt:lpstr>Addition</vt:lpstr>
      <vt:lpstr>Different strategies to Add-   </vt:lpstr>
      <vt:lpstr>Different strategies to Add.  12 + 4 = </vt:lpstr>
      <vt:lpstr>Different strategies to Add.                  23 + 12= </vt:lpstr>
      <vt:lpstr>Subtraction</vt:lpstr>
      <vt:lpstr>Different strategies to  Subtract-   </vt:lpstr>
      <vt:lpstr>Different strategies to subtract.  12 - 4 = </vt:lpstr>
      <vt:lpstr>Different strategies to Subtract.                                      23 - 12= </vt:lpstr>
      <vt:lpstr>Ways to help at home…</vt:lpstr>
      <vt:lpstr>National Curriculum.</vt:lpstr>
      <vt:lpstr>Multiplication</vt:lpstr>
      <vt:lpstr>Different strategies to Multiply. </vt:lpstr>
      <vt:lpstr>Different strategies to Multiply. </vt:lpstr>
      <vt:lpstr>Division </vt:lpstr>
      <vt:lpstr>Different strategies to Divide. </vt:lpstr>
      <vt:lpstr>Ways to help at home…</vt:lpstr>
      <vt:lpstr>Fractions. </vt:lpstr>
      <vt:lpstr>Shape.</vt:lpstr>
      <vt:lpstr>Time.</vt:lpstr>
      <vt:lpstr>Money.</vt:lpstr>
      <vt:lpstr>Measure. </vt:lpstr>
      <vt:lpstr>Direction and Position.</vt:lpstr>
      <vt:lpstr>Things to remember…</vt:lpstr>
      <vt:lpstr>Thank you very much for coming.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 Workshop  Year 1 and 2.</dc:title>
  <dc:creator>D Hawkes</dc:creator>
  <cp:lastModifiedBy>D Hawkes</cp:lastModifiedBy>
  <cp:revision>117</cp:revision>
  <dcterms:created xsi:type="dcterms:W3CDTF">2020-01-18T14:59:35Z</dcterms:created>
  <dcterms:modified xsi:type="dcterms:W3CDTF">2020-01-24T07:47:27Z</dcterms:modified>
</cp:coreProperties>
</file>